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335" r:id="rId2"/>
    <p:sldId id="301" r:id="rId3"/>
    <p:sldId id="326" r:id="rId4"/>
    <p:sldId id="337" r:id="rId5"/>
    <p:sldId id="295" r:id="rId6"/>
    <p:sldId id="344" r:id="rId7"/>
    <p:sldId id="353" r:id="rId8"/>
    <p:sldId id="342" r:id="rId9"/>
    <p:sldId id="338" r:id="rId10"/>
    <p:sldId id="339" r:id="rId11"/>
    <p:sldId id="340" r:id="rId12"/>
    <p:sldId id="341" r:id="rId13"/>
    <p:sldId id="352" r:id="rId14"/>
    <p:sldId id="345" r:id="rId15"/>
    <p:sldId id="347" r:id="rId16"/>
    <p:sldId id="349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C7"/>
    <a:srgbClr val="0E69D8"/>
    <a:srgbClr val="018CFF"/>
    <a:srgbClr val="2DA0FF"/>
    <a:srgbClr val="004E8F"/>
    <a:srgbClr val="2F7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8"/>
    <p:restoredTop sz="80041" autoAdjust="0"/>
  </p:normalViewPr>
  <p:slideViewPr>
    <p:cSldViewPr snapToGrid="0" snapToObjects="1">
      <p:cViewPr varScale="1">
        <p:scale>
          <a:sx n="115" d="100"/>
          <a:sy n="115" d="100"/>
        </p:scale>
        <p:origin x="1722" y="114"/>
      </p:cViewPr>
      <p:guideLst>
        <p:guide orient="horz" pos="23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.smirnitskaya\AppData\Local\Temp\&#1052;&#1072;&#1090;&#1077;&#1088;&#1080;&#1072;&#1083;&#1099;%20&#1082;%20&#1079;&#1072;&#1089;&#1077;&#1076;&#1072;&#1085;&#1080;&#1102;%20&#1057;&#1086;&#1074;&#1077;&#1090;&#1072;%20&#1088;&#1077;&#1082;&#1090;&#1086;&#1088;&#1086;&#1074;%20&#1074;&#1091;&#1079;&#1086;&#1074;%20&#1071;&#1054;%20(&#1090;&#1072;&#1073;&#1083;&#1080;&#1094;&#1072;)-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.smirnitskaya\AppData\Local\Temp\&#1045;&#1043;&#1069;%20&#1042;&#1064;&#1069;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579975444541766"/>
          <c:y val="6.6766743263650022E-2"/>
          <c:w val="0.74245561216612632"/>
          <c:h val="0.7827435826797767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5.6467032530024656E-2"/>
                  <c:y val="-9.956598260884698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920-4CF0-A931-3D8E4AFD18A0}"/>
                </c:ext>
              </c:extLst>
            </c:dLbl>
            <c:dLbl>
              <c:idx val="1"/>
              <c:layout>
                <c:manualLayout>
                  <c:x val="0.16005965163445468"/>
                  <c:y val="-5.526270561437935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920-4CF0-A931-3D8E4AFD18A0}"/>
                </c:ext>
              </c:extLst>
            </c:dLbl>
            <c:dLbl>
              <c:idx val="2"/>
              <c:layout>
                <c:manualLayout>
                  <c:x val="-0.14094607492245287"/>
                  <c:y val="-3.873175549700973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920-4CF0-A931-3D8E4AFD18A0}"/>
                </c:ext>
              </c:extLst>
            </c:dLbl>
            <c:dLbl>
              <c:idx val="3"/>
              <c:layout>
                <c:manualLayout>
                  <c:x val="-3.1495267636999918E-2"/>
                  <c:y val="-9.799438279246135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920-4CF0-A931-3D8E4AFD1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5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специалитет - 126 чел.</c:v>
                </c:pt>
                <c:pt idx="1">
                  <c:v>бакалавриат - 4644 чел.</c:v>
                </c:pt>
                <c:pt idx="2">
                  <c:v>магистратура - 1336 чел.</c:v>
                </c:pt>
                <c:pt idx="3">
                  <c:v>аспирантура - 176 чел.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126</c:v>
                </c:pt>
                <c:pt idx="1">
                  <c:v>4644</c:v>
                </c:pt>
                <c:pt idx="2">
                  <c:v>1336</c:v>
                </c:pt>
                <c:pt idx="3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20-4CF0-A931-3D8E4AFD18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специалитет - 126 чел.</c:v>
                </c:pt>
                <c:pt idx="1">
                  <c:v>бакалавриат - 4644 чел.</c:v>
                </c:pt>
                <c:pt idx="2">
                  <c:v>магистратура - 1336 чел.</c:v>
                </c:pt>
                <c:pt idx="3">
                  <c:v>аспирантура - 176 чел.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9920-4CF0-A931-3D8E4AFD18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специалитет - 126 чел.</c:v>
                </c:pt>
                <c:pt idx="1">
                  <c:v>бакалавриат - 4644 чел.</c:v>
                </c:pt>
                <c:pt idx="2">
                  <c:v>магистратура - 1336 чел.</c:v>
                </c:pt>
                <c:pt idx="3">
                  <c:v>аспирантура - 176 чел.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9920-4CF0-A931-3D8E4AFD18A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100" b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5831465205206533"/>
          <c:w val="0.581785475443512"/>
          <c:h val="0.3605833849789884"/>
        </c:manualLayout>
      </c:layout>
      <c:overlay val="0"/>
      <c:txPr>
        <a:bodyPr/>
        <a:lstStyle/>
        <a:p>
          <a:pPr>
            <a:defRPr sz="1200" b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/>
              <a:t>Рейтинг вузов по числу студентов, принятых на очную форму обучения в 2018 году по Ярославской области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'[Материалы к заседанию Совета ректоров вузов ЯО (таблица)-1.xlsx]Лист1'!$A$19:$J$19</c:f>
              <c:strCache>
                <c:ptCount val="10"/>
                <c:pt idx="0">
                  <c:v>ЯрГУ</c:v>
                </c:pt>
                <c:pt idx="1">
                  <c:v>ЯГТУ</c:v>
                </c:pt>
                <c:pt idx="2">
                  <c:v>ЯГПУ</c:v>
                </c:pt>
                <c:pt idx="3">
                  <c:v>ЯГМУ</c:v>
                </c:pt>
                <c:pt idx="4">
                  <c:v>РГАТУ</c:v>
                </c:pt>
                <c:pt idx="5">
                  <c:v>ЯГСХА</c:v>
                </c:pt>
                <c:pt idx="6">
                  <c:v>МУБиНТ</c:v>
                </c:pt>
                <c:pt idx="7">
                  <c:v>ЯГТИ</c:v>
                </c:pt>
                <c:pt idx="8">
                  <c:v>ЯФ МФЮА</c:v>
                </c:pt>
                <c:pt idx="9">
                  <c:v>ЯФ ФУ</c:v>
                </c:pt>
              </c:strCache>
            </c:strRef>
          </c:cat>
          <c:val>
            <c:numRef>
              <c:f>'[Материалы к заседанию Совета ректоров вузов ЯО (таблица)-1.xlsx]Лист1'!$A$20:$J$20</c:f>
              <c:numCache>
                <c:formatCode>General</c:formatCode>
                <c:ptCount val="10"/>
                <c:pt idx="0">
                  <c:v>1121</c:v>
                </c:pt>
                <c:pt idx="1">
                  <c:v>761</c:v>
                </c:pt>
                <c:pt idx="2">
                  <c:v>717</c:v>
                </c:pt>
                <c:pt idx="3">
                  <c:v>679</c:v>
                </c:pt>
                <c:pt idx="4">
                  <c:v>411</c:v>
                </c:pt>
                <c:pt idx="5">
                  <c:v>216</c:v>
                </c:pt>
                <c:pt idx="6">
                  <c:v>112</c:v>
                </c:pt>
                <c:pt idx="7">
                  <c:v>55</c:v>
                </c:pt>
                <c:pt idx="8">
                  <c:v>51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6D-EB4A-8E9E-E230F3DB4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004160"/>
        <c:axId val="77030528"/>
      </c:barChart>
      <c:catAx>
        <c:axId val="77004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77030528"/>
        <c:crosses val="autoZero"/>
        <c:auto val="1"/>
        <c:lblAlgn val="ctr"/>
        <c:lblOffset val="100"/>
        <c:noMultiLvlLbl val="0"/>
      </c:catAx>
      <c:valAx>
        <c:axId val="77030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77004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/>
              <a:t>Средние баллы ЕГЭ по годам приема (2012 -2018)</a:t>
            </a:r>
          </a:p>
        </c:rich>
      </c:tx>
      <c:layout>
        <c:manualLayout>
          <c:xMode val="edge"/>
          <c:yMode val="edge"/>
          <c:x val="0.17355555555555555"/>
          <c:y val="1.38888888888889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877296587926505E-2"/>
          <c:y val="0.18403944298629418"/>
          <c:w val="0.86928937007874063"/>
          <c:h val="0.72312882764654596"/>
        </c:manualLayout>
      </c:layout>
      <c:scatterChart>
        <c:scatterStyle val="smoothMarker"/>
        <c:varyColors val="0"/>
        <c:ser>
          <c:idx val="0"/>
          <c:order val="0"/>
          <c:xVal>
            <c:numRef>
              <c:f>'[ЕГЭ ВШЭ-1.xlsx]Карточка'!$B$8:$H$8</c:f>
              <c:numCache>
                <c:formatCode>General</c:formatCode>
                <c:ptCount val="7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</c:numCache>
            </c:numRef>
          </c:xVal>
          <c:yVal>
            <c:numRef>
              <c:f>'[ЕГЭ ВШЭ-1.xlsx]Карточка'!$B$9:$H$9</c:f>
              <c:numCache>
                <c:formatCode>General</c:formatCode>
                <c:ptCount val="7"/>
                <c:pt idx="0">
                  <c:v>76.8</c:v>
                </c:pt>
                <c:pt idx="1">
                  <c:v>72.7</c:v>
                </c:pt>
                <c:pt idx="2">
                  <c:v>73</c:v>
                </c:pt>
                <c:pt idx="3">
                  <c:v>73.099999999999994</c:v>
                </c:pt>
                <c:pt idx="4">
                  <c:v>71.900000000000006</c:v>
                </c:pt>
                <c:pt idx="5">
                  <c:v>73.8</c:v>
                </c:pt>
                <c:pt idx="6">
                  <c:v>70.5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6BF-7941-BF69-E04A8341D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055104"/>
        <c:axId val="77056640"/>
      </c:scatterChart>
      <c:valAx>
        <c:axId val="7705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7056640"/>
        <c:crosses val="autoZero"/>
        <c:crossBetween val="midCat"/>
      </c:valAx>
      <c:valAx>
        <c:axId val="77056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770551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C2478F-B1B9-45BE-A098-3F1DBF249031}" type="doc">
      <dgm:prSet loTypeId="urn:microsoft.com/office/officeart/2005/8/layout/hList7#2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E530E7B9-4C03-44FD-B928-0C6F58D82E7B}">
      <dgm:prSet custT="1"/>
      <dgm:spPr/>
      <dgm:t>
        <a:bodyPr/>
        <a:lstStyle/>
        <a:p>
          <a:pPr rtl="0"/>
          <a:r>
            <a:rPr lang="ru-RU" sz="1200" b="1" dirty="0"/>
            <a:t>1803</a:t>
          </a:r>
          <a:r>
            <a:rPr lang="ru-RU" sz="1200" dirty="0"/>
            <a:t> - Ярославское Демидовское училище высших наук</a:t>
          </a:r>
        </a:p>
      </dgm:t>
    </dgm:pt>
    <dgm:pt modelId="{2121AB73-8500-4607-BE35-D974EAF23E51}" type="parTrans" cxnId="{83025994-9B42-4ECF-A71B-33EB7F3D205E}">
      <dgm:prSet/>
      <dgm:spPr/>
      <dgm:t>
        <a:bodyPr/>
        <a:lstStyle/>
        <a:p>
          <a:endParaRPr lang="ru-RU"/>
        </a:p>
      </dgm:t>
    </dgm:pt>
    <dgm:pt modelId="{DF7B4860-832F-4A38-A000-DF38198BE9B2}" type="sibTrans" cxnId="{83025994-9B42-4ECF-A71B-33EB7F3D205E}">
      <dgm:prSet/>
      <dgm:spPr/>
      <dgm:t>
        <a:bodyPr/>
        <a:lstStyle/>
        <a:p>
          <a:endParaRPr lang="ru-RU"/>
        </a:p>
      </dgm:t>
    </dgm:pt>
    <dgm:pt modelId="{CEB0504E-3FA8-4992-866F-64A7CD8E11A9}">
      <dgm:prSet custT="1"/>
      <dgm:spPr/>
      <dgm:t>
        <a:bodyPr/>
        <a:lstStyle/>
        <a:p>
          <a:pPr rtl="0"/>
          <a:r>
            <a:rPr lang="ru-RU" sz="1200" b="1" dirty="0"/>
            <a:t>1833</a:t>
          </a:r>
          <a:r>
            <a:rPr lang="ru-RU" sz="1200" dirty="0"/>
            <a:t> - Демидовский юридический лицей</a:t>
          </a:r>
        </a:p>
      </dgm:t>
    </dgm:pt>
    <dgm:pt modelId="{EDF3B2CC-6CF0-44CC-AE27-10E63B3CBD7B}" type="parTrans" cxnId="{228E1C96-DC17-4A18-8EE9-9427D6C154CC}">
      <dgm:prSet/>
      <dgm:spPr/>
      <dgm:t>
        <a:bodyPr/>
        <a:lstStyle/>
        <a:p>
          <a:endParaRPr lang="ru-RU"/>
        </a:p>
      </dgm:t>
    </dgm:pt>
    <dgm:pt modelId="{1B2D7880-0DE5-434F-8389-0CDF7F661D01}" type="sibTrans" cxnId="{228E1C96-DC17-4A18-8EE9-9427D6C154CC}">
      <dgm:prSet/>
      <dgm:spPr/>
      <dgm:t>
        <a:bodyPr/>
        <a:lstStyle/>
        <a:p>
          <a:endParaRPr lang="ru-RU"/>
        </a:p>
      </dgm:t>
    </dgm:pt>
    <dgm:pt modelId="{9994135D-4A89-4713-B2EB-440E83B7C91F}">
      <dgm:prSet custT="1"/>
      <dgm:spPr/>
      <dgm:t>
        <a:bodyPr/>
        <a:lstStyle/>
        <a:p>
          <a:pPr rtl="0"/>
          <a:r>
            <a:rPr lang="ru-RU" sz="1200" b="1" dirty="0"/>
            <a:t>1919</a:t>
          </a:r>
          <a:r>
            <a:rPr lang="ru-RU" sz="1200" dirty="0"/>
            <a:t> - Ярославский государственный университет</a:t>
          </a:r>
        </a:p>
      </dgm:t>
    </dgm:pt>
    <dgm:pt modelId="{84CC5109-3D3A-4385-A82A-A0AE4C0770E9}" type="parTrans" cxnId="{9249DEFE-9BEA-4AB1-9CD1-058B3C2EF79F}">
      <dgm:prSet/>
      <dgm:spPr/>
      <dgm:t>
        <a:bodyPr/>
        <a:lstStyle/>
        <a:p>
          <a:endParaRPr lang="ru-RU"/>
        </a:p>
      </dgm:t>
    </dgm:pt>
    <dgm:pt modelId="{1EF9EF40-0009-4A08-A539-4835343379C5}" type="sibTrans" cxnId="{9249DEFE-9BEA-4AB1-9CD1-058B3C2EF79F}">
      <dgm:prSet/>
      <dgm:spPr/>
      <dgm:t>
        <a:bodyPr/>
        <a:lstStyle/>
        <a:p>
          <a:endParaRPr lang="ru-RU"/>
        </a:p>
      </dgm:t>
    </dgm:pt>
    <dgm:pt modelId="{D2BD6710-40D2-41DA-A21B-29EB564AAFBE}">
      <dgm:prSet custT="1"/>
      <dgm:spPr/>
      <dgm:t>
        <a:bodyPr/>
        <a:lstStyle/>
        <a:p>
          <a:pPr rtl="0"/>
          <a:r>
            <a:rPr lang="ru-RU" sz="1200" b="1" dirty="0"/>
            <a:t>1995</a:t>
          </a:r>
          <a:r>
            <a:rPr lang="ru-RU" sz="1200" dirty="0"/>
            <a:t> - Ярославский государственный университет им. П.Г. Демидова</a:t>
          </a:r>
        </a:p>
      </dgm:t>
    </dgm:pt>
    <dgm:pt modelId="{8A54BFE7-5C92-4971-BAD1-08B60283439D}" type="parTrans" cxnId="{69D26E5B-3986-4120-85F8-4AB97DBE08CF}">
      <dgm:prSet/>
      <dgm:spPr/>
      <dgm:t>
        <a:bodyPr/>
        <a:lstStyle/>
        <a:p>
          <a:endParaRPr lang="ru-RU"/>
        </a:p>
      </dgm:t>
    </dgm:pt>
    <dgm:pt modelId="{61AF4ABF-288B-407D-A202-5F026F357ACB}" type="sibTrans" cxnId="{69D26E5B-3986-4120-85F8-4AB97DBE08CF}">
      <dgm:prSet/>
      <dgm:spPr/>
      <dgm:t>
        <a:bodyPr/>
        <a:lstStyle/>
        <a:p>
          <a:endParaRPr lang="ru-RU"/>
        </a:p>
      </dgm:t>
    </dgm:pt>
    <dgm:pt modelId="{EA0D5EBE-9AF3-406C-81EB-7FC6C4945538}">
      <dgm:prSet custT="1"/>
      <dgm:spPr/>
      <dgm:t>
        <a:bodyPr/>
        <a:lstStyle/>
        <a:p>
          <a:pPr rtl="0"/>
          <a:r>
            <a:rPr lang="ru-RU" sz="1000" b="1" dirty="0"/>
            <a:t>2017</a:t>
          </a:r>
          <a:r>
            <a:rPr lang="ru-RU" sz="1000" dirty="0"/>
            <a:t> – Опорный ВУЗ региона, университетский центр инновационного, технологического и социального развития регионов</a:t>
          </a:r>
        </a:p>
      </dgm:t>
    </dgm:pt>
    <dgm:pt modelId="{982CFFA0-4B40-49B4-A653-4AC23998C146}" type="parTrans" cxnId="{4113606D-EEE9-4E40-9F42-61C085F8B076}">
      <dgm:prSet/>
      <dgm:spPr/>
      <dgm:t>
        <a:bodyPr/>
        <a:lstStyle/>
        <a:p>
          <a:endParaRPr lang="ru-RU"/>
        </a:p>
      </dgm:t>
    </dgm:pt>
    <dgm:pt modelId="{D95893D7-D3CC-4B31-A0DE-02AA5D5CD070}" type="sibTrans" cxnId="{4113606D-EEE9-4E40-9F42-61C085F8B076}">
      <dgm:prSet/>
      <dgm:spPr/>
      <dgm:t>
        <a:bodyPr/>
        <a:lstStyle/>
        <a:p>
          <a:endParaRPr lang="ru-RU"/>
        </a:p>
      </dgm:t>
    </dgm:pt>
    <dgm:pt modelId="{BD8F5C44-7F04-4323-8B25-6131C34C1102}" type="pres">
      <dgm:prSet presAssocID="{CDC2478F-B1B9-45BE-A098-3F1DBF24903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AD9697-0AC3-4734-9BC8-78588041B00B}" type="pres">
      <dgm:prSet presAssocID="{CDC2478F-B1B9-45BE-A098-3F1DBF249031}" presName="fgShape" presStyleLbl="fgShp" presStyleIdx="0" presStyleCnt="1"/>
      <dgm:spPr>
        <a:prstGeom prst="rightArrow">
          <a:avLst/>
        </a:prstGeom>
      </dgm:spPr>
    </dgm:pt>
    <dgm:pt modelId="{C24C299C-D681-4206-B05D-452C8CECA34A}" type="pres">
      <dgm:prSet presAssocID="{CDC2478F-B1B9-45BE-A098-3F1DBF249031}" presName="linComp" presStyleCnt="0"/>
      <dgm:spPr/>
    </dgm:pt>
    <dgm:pt modelId="{0B43F3F9-47F4-426A-A45C-8ECDA76108A5}" type="pres">
      <dgm:prSet presAssocID="{E530E7B9-4C03-44FD-B928-0C6F58D82E7B}" presName="compNode" presStyleCnt="0"/>
      <dgm:spPr/>
    </dgm:pt>
    <dgm:pt modelId="{92387934-E6E5-4C0E-9D36-EC0E6DC9EF21}" type="pres">
      <dgm:prSet presAssocID="{E530E7B9-4C03-44FD-B928-0C6F58D82E7B}" presName="bkgdShape" presStyleLbl="node1" presStyleIdx="0" presStyleCnt="5"/>
      <dgm:spPr/>
      <dgm:t>
        <a:bodyPr/>
        <a:lstStyle/>
        <a:p>
          <a:endParaRPr lang="ru-RU"/>
        </a:p>
      </dgm:t>
    </dgm:pt>
    <dgm:pt modelId="{0DE1FC40-A4AC-4636-A386-0ED1EEF7FE61}" type="pres">
      <dgm:prSet presAssocID="{E530E7B9-4C03-44FD-B928-0C6F58D82E7B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A7F74-47E0-4707-BA87-378650E7F92E}" type="pres">
      <dgm:prSet presAssocID="{E530E7B9-4C03-44FD-B928-0C6F58D82E7B}" presName="invisiNode" presStyleLbl="node1" presStyleIdx="0" presStyleCnt="5"/>
      <dgm:spPr/>
    </dgm:pt>
    <dgm:pt modelId="{79767084-BD0E-47B9-83E1-61C70A479123}" type="pres">
      <dgm:prSet presAssocID="{E530E7B9-4C03-44FD-B928-0C6F58D82E7B}" presName="imagNode" presStyleLbl="fgImgPlace1" presStyleIdx="0" presStyleCnt="5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 t="-26000" b="-26000"/>
          </a:stretch>
        </a:blipFill>
      </dgm:spPr>
    </dgm:pt>
    <dgm:pt modelId="{04E33699-79E2-43A6-8302-86B7044FACAC}" type="pres">
      <dgm:prSet presAssocID="{DF7B4860-832F-4A38-A000-DF38198BE9B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0FA7FA6-AC5C-425B-A250-58007E04EEB3}" type="pres">
      <dgm:prSet presAssocID="{CEB0504E-3FA8-4992-866F-64A7CD8E11A9}" presName="compNode" presStyleCnt="0"/>
      <dgm:spPr/>
    </dgm:pt>
    <dgm:pt modelId="{E279BF67-5621-4857-BE3B-57EAE4549C43}" type="pres">
      <dgm:prSet presAssocID="{CEB0504E-3FA8-4992-866F-64A7CD8E11A9}" presName="bkgdShape" presStyleLbl="node1" presStyleIdx="1" presStyleCnt="5"/>
      <dgm:spPr/>
      <dgm:t>
        <a:bodyPr/>
        <a:lstStyle/>
        <a:p>
          <a:endParaRPr lang="ru-RU"/>
        </a:p>
      </dgm:t>
    </dgm:pt>
    <dgm:pt modelId="{5E4038D6-7659-4FF0-B402-A391D1AF6ACD}" type="pres">
      <dgm:prSet presAssocID="{CEB0504E-3FA8-4992-866F-64A7CD8E11A9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F5380-3D54-4A26-9E9D-1D243612E014}" type="pres">
      <dgm:prSet presAssocID="{CEB0504E-3FA8-4992-866F-64A7CD8E11A9}" presName="invisiNode" presStyleLbl="node1" presStyleIdx="1" presStyleCnt="5"/>
      <dgm:spPr/>
    </dgm:pt>
    <dgm:pt modelId="{ECB05AB9-D79C-479A-A17E-C96BC95EAF09}" type="pres">
      <dgm:prSet presAssocID="{CEB0504E-3FA8-4992-866F-64A7CD8E11A9}" presName="imagNode" presStyleLbl="fgImgPlace1" presStyleIdx="1" presStyleCnt="5"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 l="-6000" r="-6000"/>
          </a:stretch>
        </a:blipFill>
      </dgm:spPr>
    </dgm:pt>
    <dgm:pt modelId="{433068BD-F748-42AA-BC9C-ADE7695C5D28}" type="pres">
      <dgm:prSet presAssocID="{1B2D7880-0DE5-434F-8389-0CDF7F661D0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F8567C7-0FDB-4D20-AC28-A25E5A44A2D9}" type="pres">
      <dgm:prSet presAssocID="{9994135D-4A89-4713-B2EB-440E83B7C91F}" presName="compNode" presStyleCnt="0"/>
      <dgm:spPr/>
    </dgm:pt>
    <dgm:pt modelId="{418A677E-2825-40C3-99A7-C16A3BB81A50}" type="pres">
      <dgm:prSet presAssocID="{9994135D-4A89-4713-B2EB-440E83B7C91F}" presName="bkgdShape" presStyleLbl="node1" presStyleIdx="2" presStyleCnt="5"/>
      <dgm:spPr/>
      <dgm:t>
        <a:bodyPr/>
        <a:lstStyle/>
        <a:p>
          <a:endParaRPr lang="ru-RU"/>
        </a:p>
      </dgm:t>
    </dgm:pt>
    <dgm:pt modelId="{5CCF27E2-7EEB-4881-9F86-EFD9592301C3}" type="pres">
      <dgm:prSet presAssocID="{9994135D-4A89-4713-B2EB-440E83B7C91F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1685EA-BCAF-488A-AB0F-867CBDB094EC}" type="pres">
      <dgm:prSet presAssocID="{9994135D-4A89-4713-B2EB-440E83B7C91F}" presName="invisiNode" presStyleLbl="node1" presStyleIdx="2" presStyleCnt="5"/>
      <dgm:spPr/>
    </dgm:pt>
    <dgm:pt modelId="{18DD490B-2352-4009-B90A-D8E239761CB5}" type="pres">
      <dgm:prSet presAssocID="{9994135D-4A89-4713-B2EB-440E83B7C91F}" presName="imagNode" presStyleLbl="fgImgPlace1" presStyleIdx="2" presStyleCnt="5" custLinFactNeighborY="4273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 l="-31000" r="-31000"/>
          </a:stretch>
        </a:blipFill>
      </dgm:spPr>
    </dgm:pt>
    <dgm:pt modelId="{D4A998BB-AF0F-4152-9345-00882C87D1B3}" type="pres">
      <dgm:prSet presAssocID="{1EF9EF40-0009-4A08-A539-4835343379C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382F9C-BBB3-4A46-A5FB-D802D08FC7B8}" type="pres">
      <dgm:prSet presAssocID="{D2BD6710-40D2-41DA-A21B-29EB564AAFBE}" presName="compNode" presStyleCnt="0"/>
      <dgm:spPr/>
    </dgm:pt>
    <dgm:pt modelId="{B1A68F09-B499-4294-9174-ED2D56646F4B}" type="pres">
      <dgm:prSet presAssocID="{D2BD6710-40D2-41DA-A21B-29EB564AAFBE}" presName="bkgdShape" presStyleLbl="node1" presStyleIdx="3" presStyleCnt="5"/>
      <dgm:spPr/>
      <dgm:t>
        <a:bodyPr/>
        <a:lstStyle/>
        <a:p>
          <a:endParaRPr lang="ru-RU"/>
        </a:p>
      </dgm:t>
    </dgm:pt>
    <dgm:pt modelId="{AA73A209-43EA-4343-9DC9-21D6CAC8C191}" type="pres">
      <dgm:prSet presAssocID="{D2BD6710-40D2-41DA-A21B-29EB564AAFBE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CA668-FBFA-45E6-9643-1CB6407A6F2F}" type="pres">
      <dgm:prSet presAssocID="{D2BD6710-40D2-41DA-A21B-29EB564AAFBE}" presName="invisiNode" presStyleLbl="node1" presStyleIdx="3" presStyleCnt="5"/>
      <dgm:spPr/>
    </dgm:pt>
    <dgm:pt modelId="{CEDDFDF7-BD46-429A-A994-BA7E9C7FBAB2}" type="pres">
      <dgm:prSet presAssocID="{D2BD6710-40D2-41DA-A21B-29EB564AAFBE}" presName="imagNode" presStyleLbl="fgImgPlace1" presStyleIdx="3" presStyleCnt="5"/>
      <dgm:spPr>
        <a:blipFill>
          <a:blip xmlns:r="http://schemas.openxmlformats.org/officeDocument/2006/relationships" r:embed="rId4" cstate="print">
            <a:extLst/>
          </a:blip>
          <a:srcRect/>
          <a:stretch>
            <a:fillRect l="-17000" r="-17000"/>
          </a:stretch>
        </a:blipFill>
      </dgm:spPr>
    </dgm:pt>
    <dgm:pt modelId="{D7C8451F-FEAD-4792-B3DC-FD621630A59E}" type="pres">
      <dgm:prSet presAssocID="{61AF4ABF-288B-407D-A202-5F026F357A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085A86D-7D3E-463D-BD38-774B9D9C92A0}" type="pres">
      <dgm:prSet presAssocID="{EA0D5EBE-9AF3-406C-81EB-7FC6C4945538}" presName="compNode" presStyleCnt="0"/>
      <dgm:spPr/>
    </dgm:pt>
    <dgm:pt modelId="{81A0E761-1A70-48C7-8DFF-DBCCE643939E}" type="pres">
      <dgm:prSet presAssocID="{EA0D5EBE-9AF3-406C-81EB-7FC6C4945538}" presName="bkgdShape" presStyleLbl="node1" presStyleIdx="4" presStyleCnt="5"/>
      <dgm:spPr/>
      <dgm:t>
        <a:bodyPr/>
        <a:lstStyle/>
        <a:p>
          <a:endParaRPr lang="ru-RU"/>
        </a:p>
      </dgm:t>
    </dgm:pt>
    <dgm:pt modelId="{434CFD2A-362A-408C-85F1-1DD13D69BA3D}" type="pres">
      <dgm:prSet presAssocID="{EA0D5EBE-9AF3-406C-81EB-7FC6C4945538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3FADD9-B9EE-423D-ABCE-4F33B9DCC433}" type="pres">
      <dgm:prSet presAssocID="{EA0D5EBE-9AF3-406C-81EB-7FC6C4945538}" presName="invisiNode" presStyleLbl="node1" presStyleIdx="4" presStyleCnt="5"/>
      <dgm:spPr/>
    </dgm:pt>
    <dgm:pt modelId="{76C6D86F-B457-4C50-AA3B-C7708799BD8A}" type="pres">
      <dgm:prSet presAssocID="{EA0D5EBE-9AF3-406C-81EB-7FC6C4945538}" presName="imagNode" presStyleLbl="fgImgPlace1" presStyleIdx="4" presStyleCnt="5"/>
      <dgm:spPr>
        <a:blipFill>
          <a:blip xmlns:r="http://schemas.openxmlformats.org/officeDocument/2006/relationships" r:embed="rId5" cstate="print">
            <a:extLst/>
          </a:blip>
          <a:srcRect/>
          <a:stretch>
            <a:fillRect l="-26000" r="-26000"/>
          </a:stretch>
        </a:blipFill>
      </dgm:spPr>
    </dgm:pt>
  </dgm:ptLst>
  <dgm:cxnLst>
    <dgm:cxn modelId="{83025994-9B42-4ECF-A71B-33EB7F3D205E}" srcId="{CDC2478F-B1B9-45BE-A098-3F1DBF249031}" destId="{E530E7B9-4C03-44FD-B928-0C6F58D82E7B}" srcOrd="0" destOrd="0" parTransId="{2121AB73-8500-4607-BE35-D974EAF23E51}" sibTransId="{DF7B4860-832F-4A38-A000-DF38198BE9B2}"/>
    <dgm:cxn modelId="{05A6747F-9EA0-4562-8EDD-0EA794FD5BD6}" type="presOf" srcId="{1EF9EF40-0009-4A08-A539-4835343379C5}" destId="{D4A998BB-AF0F-4152-9345-00882C87D1B3}" srcOrd="0" destOrd="0" presId="urn:microsoft.com/office/officeart/2005/8/layout/hList7#2"/>
    <dgm:cxn modelId="{951F3B1D-526C-4E09-934D-F34950E9515B}" type="presOf" srcId="{CEB0504E-3FA8-4992-866F-64A7CD8E11A9}" destId="{5E4038D6-7659-4FF0-B402-A391D1AF6ACD}" srcOrd="1" destOrd="0" presId="urn:microsoft.com/office/officeart/2005/8/layout/hList7#2"/>
    <dgm:cxn modelId="{73F1A85D-3BD3-4F84-9D67-02FECAAD608F}" type="presOf" srcId="{CDC2478F-B1B9-45BE-A098-3F1DBF249031}" destId="{BD8F5C44-7F04-4323-8B25-6131C34C1102}" srcOrd="0" destOrd="0" presId="urn:microsoft.com/office/officeart/2005/8/layout/hList7#2"/>
    <dgm:cxn modelId="{8A3B53BF-1415-4FE7-9579-970A5525416E}" type="presOf" srcId="{61AF4ABF-288B-407D-A202-5F026F357ACB}" destId="{D7C8451F-FEAD-4792-B3DC-FD621630A59E}" srcOrd="0" destOrd="0" presId="urn:microsoft.com/office/officeart/2005/8/layout/hList7#2"/>
    <dgm:cxn modelId="{B0AF9656-34AF-47DE-8731-0E185C3284F9}" type="presOf" srcId="{E530E7B9-4C03-44FD-B928-0C6F58D82E7B}" destId="{0DE1FC40-A4AC-4636-A386-0ED1EEF7FE61}" srcOrd="1" destOrd="0" presId="urn:microsoft.com/office/officeart/2005/8/layout/hList7#2"/>
    <dgm:cxn modelId="{7E942268-597A-41B1-87B1-8DA8FF7304BE}" type="presOf" srcId="{E530E7B9-4C03-44FD-B928-0C6F58D82E7B}" destId="{92387934-E6E5-4C0E-9D36-EC0E6DC9EF21}" srcOrd="0" destOrd="0" presId="urn:microsoft.com/office/officeart/2005/8/layout/hList7#2"/>
    <dgm:cxn modelId="{780ED649-1446-4583-8E04-EB7550962174}" type="presOf" srcId="{DF7B4860-832F-4A38-A000-DF38198BE9B2}" destId="{04E33699-79E2-43A6-8302-86B7044FACAC}" srcOrd="0" destOrd="0" presId="urn:microsoft.com/office/officeart/2005/8/layout/hList7#2"/>
    <dgm:cxn modelId="{E5B238C6-B8A9-44E6-B1FB-C3145ED9286B}" type="presOf" srcId="{CEB0504E-3FA8-4992-866F-64A7CD8E11A9}" destId="{E279BF67-5621-4857-BE3B-57EAE4549C43}" srcOrd="0" destOrd="0" presId="urn:microsoft.com/office/officeart/2005/8/layout/hList7#2"/>
    <dgm:cxn modelId="{7AD6EC78-30AD-46A2-A36E-CC69D8917DD4}" type="presOf" srcId="{D2BD6710-40D2-41DA-A21B-29EB564AAFBE}" destId="{B1A68F09-B499-4294-9174-ED2D56646F4B}" srcOrd="0" destOrd="0" presId="urn:microsoft.com/office/officeart/2005/8/layout/hList7#2"/>
    <dgm:cxn modelId="{9249DEFE-9BEA-4AB1-9CD1-058B3C2EF79F}" srcId="{CDC2478F-B1B9-45BE-A098-3F1DBF249031}" destId="{9994135D-4A89-4713-B2EB-440E83B7C91F}" srcOrd="2" destOrd="0" parTransId="{84CC5109-3D3A-4385-A82A-A0AE4C0770E9}" sibTransId="{1EF9EF40-0009-4A08-A539-4835343379C5}"/>
    <dgm:cxn modelId="{CE748883-7C19-47AE-AF49-50F110CEA29D}" type="presOf" srcId="{EA0D5EBE-9AF3-406C-81EB-7FC6C4945538}" destId="{434CFD2A-362A-408C-85F1-1DD13D69BA3D}" srcOrd="1" destOrd="0" presId="urn:microsoft.com/office/officeart/2005/8/layout/hList7#2"/>
    <dgm:cxn modelId="{5FE9E944-BC80-43E2-B0CB-8922200ED142}" type="presOf" srcId="{9994135D-4A89-4713-B2EB-440E83B7C91F}" destId="{418A677E-2825-40C3-99A7-C16A3BB81A50}" srcOrd="0" destOrd="0" presId="urn:microsoft.com/office/officeart/2005/8/layout/hList7#2"/>
    <dgm:cxn modelId="{69D26E5B-3986-4120-85F8-4AB97DBE08CF}" srcId="{CDC2478F-B1B9-45BE-A098-3F1DBF249031}" destId="{D2BD6710-40D2-41DA-A21B-29EB564AAFBE}" srcOrd="3" destOrd="0" parTransId="{8A54BFE7-5C92-4971-BAD1-08B60283439D}" sibTransId="{61AF4ABF-288B-407D-A202-5F026F357ACB}"/>
    <dgm:cxn modelId="{4113606D-EEE9-4E40-9F42-61C085F8B076}" srcId="{CDC2478F-B1B9-45BE-A098-3F1DBF249031}" destId="{EA0D5EBE-9AF3-406C-81EB-7FC6C4945538}" srcOrd="4" destOrd="0" parTransId="{982CFFA0-4B40-49B4-A653-4AC23998C146}" sibTransId="{D95893D7-D3CC-4B31-A0DE-02AA5D5CD070}"/>
    <dgm:cxn modelId="{4337002C-B9F1-49C1-8AA6-394D3BD4D8AC}" type="presOf" srcId="{EA0D5EBE-9AF3-406C-81EB-7FC6C4945538}" destId="{81A0E761-1A70-48C7-8DFF-DBCCE643939E}" srcOrd="0" destOrd="0" presId="urn:microsoft.com/office/officeart/2005/8/layout/hList7#2"/>
    <dgm:cxn modelId="{62D51970-F826-4B2F-83A8-D8ED4D09B283}" type="presOf" srcId="{9994135D-4A89-4713-B2EB-440E83B7C91F}" destId="{5CCF27E2-7EEB-4881-9F86-EFD9592301C3}" srcOrd="1" destOrd="0" presId="urn:microsoft.com/office/officeart/2005/8/layout/hList7#2"/>
    <dgm:cxn modelId="{6E15FB4B-BCF3-4181-A4D8-31A5655E421C}" type="presOf" srcId="{D2BD6710-40D2-41DA-A21B-29EB564AAFBE}" destId="{AA73A209-43EA-4343-9DC9-21D6CAC8C191}" srcOrd="1" destOrd="0" presId="urn:microsoft.com/office/officeart/2005/8/layout/hList7#2"/>
    <dgm:cxn modelId="{228E1C96-DC17-4A18-8EE9-9427D6C154CC}" srcId="{CDC2478F-B1B9-45BE-A098-3F1DBF249031}" destId="{CEB0504E-3FA8-4992-866F-64A7CD8E11A9}" srcOrd="1" destOrd="0" parTransId="{EDF3B2CC-6CF0-44CC-AE27-10E63B3CBD7B}" sibTransId="{1B2D7880-0DE5-434F-8389-0CDF7F661D01}"/>
    <dgm:cxn modelId="{F0A2D4BC-28F7-4BAF-AC7F-A86BB5345EF2}" type="presOf" srcId="{1B2D7880-0DE5-434F-8389-0CDF7F661D01}" destId="{433068BD-F748-42AA-BC9C-ADE7695C5D28}" srcOrd="0" destOrd="0" presId="urn:microsoft.com/office/officeart/2005/8/layout/hList7#2"/>
    <dgm:cxn modelId="{055832A2-7E02-4891-A05C-5961B84017C4}" type="presParOf" srcId="{BD8F5C44-7F04-4323-8B25-6131C34C1102}" destId="{BCAD9697-0AC3-4734-9BC8-78588041B00B}" srcOrd="0" destOrd="0" presId="urn:microsoft.com/office/officeart/2005/8/layout/hList7#2"/>
    <dgm:cxn modelId="{DEDAD7AD-7494-4CE7-B08E-96A264D06F33}" type="presParOf" srcId="{BD8F5C44-7F04-4323-8B25-6131C34C1102}" destId="{C24C299C-D681-4206-B05D-452C8CECA34A}" srcOrd="1" destOrd="0" presId="urn:microsoft.com/office/officeart/2005/8/layout/hList7#2"/>
    <dgm:cxn modelId="{7BA784C7-725D-4AEA-9829-106A170AEDF4}" type="presParOf" srcId="{C24C299C-D681-4206-B05D-452C8CECA34A}" destId="{0B43F3F9-47F4-426A-A45C-8ECDA76108A5}" srcOrd="0" destOrd="0" presId="urn:microsoft.com/office/officeart/2005/8/layout/hList7#2"/>
    <dgm:cxn modelId="{5545317D-BD0C-4EBB-B0D9-729E324A5D43}" type="presParOf" srcId="{0B43F3F9-47F4-426A-A45C-8ECDA76108A5}" destId="{92387934-E6E5-4C0E-9D36-EC0E6DC9EF21}" srcOrd="0" destOrd="0" presId="urn:microsoft.com/office/officeart/2005/8/layout/hList7#2"/>
    <dgm:cxn modelId="{EE06EC62-CA59-4CF0-8807-3EF2A0A5864A}" type="presParOf" srcId="{0B43F3F9-47F4-426A-A45C-8ECDA76108A5}" destId="{0DE1FC40-A4AC-4636-A386-0ED1EEF7FE61}" srcOrd="1" destOrd="0" presId="urn:microsoft.com/office/officeart/2005/8/layout/hList7#2"/>
    <dgm:cxn modelId="{8D5B00D1-2A7A-43FE-8998-5C439B975234}" type="presParOf" srcId="{0B43F3F9-47F4-426A-A45C-8ECDA76108A5}" destId="{A42A7F74-47E0-4707-BA87-378650E7F92E}" srcOrd="2" destOrd="0" presId="urn:microsoft.com/office/officeart/2005/8/layout/hList7#2"/>
    <dgm:cxn modelId="{8A38B89A-BC72-4013-A851-0956E70DF264}" type="presParOf" srcId="{0B43F3F9-47F4-426A-A45C-8ECDA76108A5}" destId="{79767084-BD0E-47B9-83E1-61C70A479123}" srcOrd="3" destOrd="0" presId="urn:microsoft.com/office/officeart/2005/8/layout/hList7#2"/>
    <dgm:cxn modelId="{0635548D-EBE1-4DC1-A2FD-3AD2CB4D6DFC}" type="presParOf" srcId="{C24C299C-D681-4206-B05D-452C8CECA34A}" destId="{04E33699-79E2-43A6-8302-86B7044FACAC}" srcOrd="1" destOrd="0" presId="urn:microsoft.com/office/officeart/2005/8/layout/hList7#2"/>
    <dgm:cxn modelId="{C4BAE45F-6254-4FA0-BDFB-26F517F513C1}" type="presParOf" srcId="{C24C299C-D681-4206-B05D-452C8CECA34A}" destId="{A0FA7FA6-AC5C-425B-A250-58007E04EEB3}" srcOrd="2" destOrd="0" presId="urn:microsoft.com/office/officeart/2005/8/layout/hList7#2"/>
    <dgm:cxn modelId="{5052B82E-8EE1-4729-99BE-211A6D4D7422}" type="presParOf" srcId="{A0FA7FA6-AC5C-425B-A250-58007E04EEB3}" destId="{E279BF67-5621-4857-BE3B-57EAE4549C43}" srcOrd="0" destOrd="0" presId="urn:microsoft.com/office/officeart/2005/8/layout/hList7#2"/>
    <dgm:cxn modelId="{D0F5F055-CE73-43D4-9D47-806DDCE4C468}" type="presParOf" srcId="{A0FA7FA6-AC5C-425B-A250-58007E04EEB3}" destId="{5E4038D6-7659-4FF0-B402-A391D1AF6ACD}" srcOrd="1" destOrd="0" presId="urn:microsoft.com/office/officeart/2005/8/layout/hList7#2"/>
    <dgm:cxn modelId="{67585B42-6BFB-4E0E-9A1B-CEF2ACBBA8F4}" type="presParOf" srcId="{A0FA7FA6-AC5C-425B-A250-58007E04EEB3}" destId="{A78F5380-3D54-4A26-9E9D-1D243612E014}" srcOrd="2" destOrd="0" presId="urn:microsoft.com/office/officeart/2005/8/layout/hList7#2"/>
    <dgm:cxn modelId="{F678FE39-CE56-4943-A3BB-B0A89EF37A03}" type="presParOf" srcId="{A0FA7FA6-AC5C-425B-A250-58007E04EEB3}" destId="{ECB05AB9-D79C-479A-A17E-C96BC95EAF09}" srcOrd="3" destOrd="0" presId="urn:microsoft.com/office/officeart/2005/8/layout/hList7#2"/>
    <dgm:cxn modelId="{F4D364EA-4F93-43D3-8CC3-F2FACF9E8665}" type="presParOf" srcId="{C24C299C-D681-4206-B05D-452C8CECA34A}" destId="{433068BD-F748-42AA-BC9C-ADE7695C5D28}" srcOrd="3" destOrd="0" presId="urn:microsoft.com/office/officeart/2005/8/layout/hList7#2"/>
    <dgm:cxn modelId="{FC6B27D5-F224-45AB-B7BA-A50BD558E737}" type="presParOf" srcId="{C24C299C-D681-4206-B05D-452C8CECA34A}" destId="{DF8567C7-0FDB-4D20-AC28-A25E5A44A2D9}" srcOrd="4" destOrd="0" presId="urn:microsoft.com/office/officeart/2005/8/layout/hList7#2"/>
    <dgm:cxn modelId="{ECFDF612-1D27-4647-88BD-EC17090A2648}" type="presParOf" srcId="{DF8567C7-0FDB-4D20-AC28-A25E5A44A2D9}" destId="{418A677E-2825-40C3-99A7-C16A3BB81A50}" srcOrd="0" destOrd="0" presId="urn:microsoft.com/office/officeart/2005/8/layout/hList7#2"/>
    <dgm:cxn modelId="{6DC464AD-BC0F-43CA-A221-A0D1B8773505}" type="presParOf" srcId="{DF8567C7-0FDB-4D20-AC28-A25E5A44A2D9}" destId="{5CCF27E2-7EEB-4881-9F86-EFD9592301C3}" srcOrd="1" destOrd="0" presId="urn:microsoft.com/office/officeart/2005/8/layout/hList7#2"/>
    <dgm:cxn modelId="{0A506661-01B2-484F-AC5D-1BA0629A34D3}" type="presParOf" srcId="{DF8567C7-0FDB-4D20-AC28-A25E5A44A2D9}" destId="{0F1685EA-BCAF-488A-AB0F-867CBDB094EC}" srcOrd="2" destOrd="0" presId="urn:microsoft.com/office/officeart/2005/8/layout/hList7#2"/>
    <dgm:cxn modelId="{4C41E9BE-9D83-47E0-B2DE-C0A390F69946}" type="presParOf" srcId="{DF8567C7-0FDB-4D20-AC28-A25E5A44A2D9}" destId="{18DD490B-2352-4009-B90A-D8E239761CB5}" srcOrd="3" destOrd="0" presId="urn:microsoft.com/office/officeart/2005/8/layout/hList7#2"/>
    <dgm:cxn modelId="{A5CAECBC-11CB-4126-93B6-2887D71DCAD5}" type="presParOf" srcId="{C24C299C-D681-4206-B05D-452C8CECA34A}" destId="{D4A998BB-AF0F-4152-9345-00882C87D1B3}" srcOrd="5" destOrd="0" presId="urn:microsoft.com/office/officeart/2005/8/layout/hList7#2"/>
    <dgm:cxn modelId="{C9DF0B0D-FF2B-4AB3-8C5A-AD6146744311}" type="presParOf" srcId="{C24C299C-D681-4206-B05D-452C8CECA34A}" destId="{99382F9C-BBB3-4A46-A5FB-D802D08FC7B8}" srcOrd="6" destOrd="0" presId="urn:microsoft.com/office/officeart/2005/8/layout/hList7#2"/>
    <dgm:cxn modelId="{B30E9903-BEC5-4794-B3F5-0B16745E599D}" type="presParOf" srcId="{99382F9C-BBB3-4A46-A5FB-D802D08FC7B8}" destId="{B1A68F09-B499-4294-9174-ED2D56646F4B}" srcOrd="0" destOrd="0" presId="urn:microsoft.com/office/officeart/2005/8/layout/hList7#2"/>
    <dgm:cxn modelId="{0D225983-D34D-41FC-82EA-E431FE8F1647}" type="presParOf" srcId="{99382F9C-BBB3-4A46-A5FB-D802D08FC7B8}" destId="{AA73A209-43EA-4343-9DC9-21D6CAC8C191}" srcOrd="1" destOrd="0" presId="urn:microsoft.com/office/officeart/2005/8/layout/hList7#2"/>
    <dgm:cxn modelId="{18F53626-0C13-44EF-9435-D9A23904DF7C}" type="presParOf" srcId="{99382F9C-BBB3-4A46-A5FB-D802D08FC7B8}" destId="{DABCA668-FBFA-45E6-9643-1CB6407A6F2F}" srcOrd="2" destOrd="0" presId="urn:microsoft.com/office/officeart/2005/8/layout/hList7#2"/>
    <dgm:cxn modelId="{6C5F34C4-1DC9-4705-9E4D-C5567DA2C2F7}" type="presParOf" srcId="{99382F9C-BBB3-4A46-A5FB-D802D08FC7B8}" destId="{CEDDFDF7-BD46-429A-A994-BA7E9C7FBAB2}" srcOrd="3" destOrd="0" presId="urn:microsoft.com/office/officeart/2005/8/layout/hList7#2"/>
    <dgm:cxn modelId="{09D082F8-E76F-4A07-9685-90C579D91010}" type="presParOf" srcId="{C24C299C-D681-4206-B05D-452C8CECA34A}" destId="{D7C8451F-FEAD-4792-B3DC-FD621630A59E}" srcOrd="7" destOrd="0" presId="urn:microsoft.com/office/officeart/2005/8/layout/hList7#2"/>
    <dgm:cxn modelId="{FB635A4E-6428-4DB5-8E95-C41810C5AE3C}" type="presParOf" srcId="{C24C299C-D681-4206-B05D-452C8CECA34A}" destId="{6085A86D-7D3E-463D-BD38-774B9D9C92A0}" srcOrd="8" destOrd="0" presId="urn:microsoft.com/office/officeart/2005/8/layout/hList7#2"/>
    <dgm:cxn modelId="{AD9B475A-69E7-453E-822A-31DFBCD9B6CB}" type="presParOf" srcId="{6085A86D-7D3E-463D-BD38-774B9D9C92A0}" destId="{81A0E761-1A70-48C7-8DFF-DBCCE643939E}" srcOrd="0" destOrd="0" presId="urn:microsoft.com/office/officeart/2005/8/layout/hList7#2"/>
    <dgm:cxn modelId="{EE109087-E359-414C-A97F-E9CFEA9CBE14}" type="presParOf" srcId="{6085A86D-7D3E-463D-BD38-774B9D9C92A0}" destId="{434CFD2A-362A-408C-85F1-1DD13D69BA3D}" srcOrd="1" destOrd="0" presId="urn:microsoft.com/office/officeart/2005/8/layout/hList7#2"/>
    <dgm:cxn modelId="{5554C333-07E4-4496-BDBB-0C205A555F40}" type="presParOf" srcId="{6085A86D-7D3E-463D-BD38-774B9D9C92A0}" destId="{CB3FADD9-B9EE-423D-ABCE-4F33B9DCC433}" srcOrd="2" destOrd="0" presId="urn:microsoft.com/office/officeart/2005/8/layout/hList7#2"/>
    <dgm:cxn modelId="{A31ABF87-6336-47E6-B184-3B776A1A9597}" type="presParOf" srcId="{6085A86D-7D3E-463D-BD38-774B9D9C92A0}" destId="{76C6D86F-B457-4C50-AA3B-C7708799BD8A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87934-E6E5-4C0E-9D36-EC0E6DC9EF21}">
      <dsp:nvSpPr>
        <dsp:cNvPr id="0" name=""/>
        <dsp:cNvSpPr/>
      </dsp:nvSpPr>
      <dsp:spPr>
        <a:xfrm>
          <a:off x="0" y="0"/>
          <a:ext cx="1704391" cy="1971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1803</a:t>
          </a:r>
          <a:r>
            <a:rPr lang="ru-RU" sz="1200" kern="1200" dirty="0"/>
            <a:t> - Ярославское Демидовское училище высших наук</a:t>
          </a:r>
        </a:p>
      </dsp:txBody>
      <dsp:txXfrm>
        <a:off x="0" y="788670"/>
        <a:ext cx="1704391" cy="788670"/>
      </dsp:txXfrm>
    </dsp:sp>
    <dsp:sp modelId="{79767084-BD0E-47B9-83E1-61C70A479123}">
      <dsp:nvSpPr>
        <dsp:cNvPr id="0" name=""/>
        <dsp:cNvSpPr/>
      </dsp:nvSpPr>
      <dsp:spPr>
        <a:xfrm>
          <a:off x="523912" y="118300"/>
          <a:ext cx="656567" cy="656567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79BF67-5621-4857-BE3B-57EAE4549C43}">
      <dsp:nvSpPr>
        <dsp:cNvPr id="0" name=""/>
        <dsp:cNvSpPr/>
      </dsp:nvSpPr>
      <dsp:spPr>
        <a:xfrm>
          <a:off x="1755523" y="0"/>
          <a:ext cx="1704391" cy="1971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1833</a:t>
          </a:r>
          <a:r>
            <a:rPr lang="ru-RU" sz="1200" kern="1200" dirty="0"/>
            <a:t> - Демидовский юридический лицей</a:t>
          </a:r>
        </a:p>
      </dsp:txBody>
      <dsp:txXfrm>
        <a:off x="1755523" y="788670"/>
        <a:ext cx="1704391" cy="788670"/>
      </dsp:txXfrm>
    </dsp:sp>
    <dsp:sp modelId="{ECB05AB9-D79C-479A-A17E-C96BC95EAF09}">
      <dsp:nvSpPr>
        <dsp:cNvPr id="0" name=""/>
        <dsp:cNvSpPr/>
      </dsp:nvSpPr>
      <dsp:spPr>
        <a:xfrm>
          <a:off x="2279435" y="118300"/>
          <a:ext cx="656567" cy="656567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A677E-2825-40C3-99A7-C16A3BB81A50}">
      <dsp:nvSpPr>
        <dsp:cNvPr id="0" name=""/>
        <dsp:cNvSpPr/>
      </dsp:nvSpPr>
      <dsp:spPr>
        <a:xfrm>
          <a:off x="3511047" y="0"/>
          <a:ext cx="1704391" cy="1971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1919</a:t>
          </a:r>
          <a:r>
            <a:rPr lang="ru-RU" sz="1200" kern="1200" dirty="0"/>
            <a:t> - Ярославский государственный университет</a:t>
          </a:r>
        </a:p>
      </dsp:txBody>
      <dsp:txXfrm>
        <a:off x="3511047" y="788670"/>
        <a:ext cx="1704391" cy="788670"/>
      </dsp:txXfrm>
    </dsp:sp>
    <dsp:sp modelId="{18DD490B-2352-4009-B90A-D8E239761CB5}">
      <dsp:nvSpPr>
        <dsp:cNvPr id="0" name=""/>
        <dsp:cNvSpPr/>
      </dsp:nvSpPr>
      <dsp:spPr>
        <a:xfrm>
          <a:off x="4034959" y="146355"/>
          <a:ext cx="656567" cy="656567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68F09-B499-4294-9174-ED2D56646F4B}">
      <dsp:nvSpPr>
        <dsp:cNvPr id="0" name=""/>
        <dsp:cNvSpPr/>
      </dsp:nvSpPr>
      <dsp:spPr>
        <a:xfrm>
          <a:off x="5266570" y="0"/>
          <a:ext cx="1704391" cy="1971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1995</a:t>
          </a:r>
          <a:r>
            <a:rPr lang="ru-RU" sz="1200" kern="1200" dirty="0"/>
            <a:t> - Ярославский государственный университет им. П.Г. Демидова</a:t>
          </a:r>
        </a:p>
      </dsp:txBody>
      <dsp:txXfrm>
        <a:off x="5266570" y="788670"/>
        <a:ext cx="1704391" cy="788670"/>
      </dsp:txXfrm>
    </dsp:sp>
    <dsp:sp modelId="{CEDDFDF7-BD46-429A-A994-BA7E9C7FBAB2}">
      <dsp:nvSpPr>
        <dsp:cNvPr id="0" name=""/>
        <dsp:cNvSpPr/>
      </dsp:nvSpPr>
      <dsp:spPr>
        <a:xfrm>
          <a:off x="5790482" y="118300"/>
          <a:ext cx="656567" cy="656567"/>
        </a:xfrm>
        <a:prstGeom prst="ellipse">
          <a:avLst/>
        </a:prstGeom>
        <a:blipFill>
          <a:blip xmlns:r="http://schemas.openxmlformats.org/officeDocument/2006/relationships" r:embed="rId4" cstate="print">
            <a:extLst/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0E761-1A70-48C7-8DFF-DBCCE643939E}">
      <dsp:nvSpPr>
        <dsp:cNvPr id="0" name=""/>
        <dsp:cNvSpPr/>
      </dsp:nvSpPr>
      <dsp:spPr>
        <a:xfrm>
          <a:off x="7022094" y="0"/>
          <a:ext cx="1704391" cy="1971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/>
            <a:t>2017</a:t>
          </a:r>
          <a:r>
            <a:rPr lang="ru-RU" sz="1000" kern="1200" dirty="0"/>
            <a:t> – Опорный ВУЗ региона, университетский центр инновационного, технологического и социального развития регионов</a:t>
          </a:r>
        </a:p>
      </dsp:txBody>
      <dsp:txXfrm>
        <a:off x="7022094" y="788670"/>
        <a:ext cx="1704391" cy="788670"/>
      </dsp:txXfrm>
    </dsp:sp>
    <dsp:sp modelId="{76C6D86F-B457-4C50-AA3B-C7708799BD8A}">
      <dsp:nvSpPr>
        <dsp:cNvPr id="0" name=""/>
        <dsp:cNvSpPr/>
      </dsp:nvSpPr>
      <dsp:spPr>
        <a:xfrm>
          <a:off x="7546006" y="118300"/>
          <a:ext cx="656567" cy="656567"/>
        </a:xfrm>
        <a:prstGeom prst="ellipse">
          <a:avLst/>
        </a:prstGeom>
        <a:blipFill>
          <a:blip xmlns:r="http://schemas.openxmlformats.org/officeDocument/2006/relationships" r:embed="rId5" cstate="print">
            <a:extLst/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D9697-0AC3-4734-9BC8-78588041B00B}">
      <dsp:nvSpPr>
        <dsp:cNvPr id="0" name=""/>
        <dsp:cNvSpPr/>
      </dsp:nvSpPr>
      <dsp:spPr>
        <a:xfrm>
          <a:off x="349059" y="1577340"/>
          <a:ext cx="8028367" cy="295751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0A9380-0C59-4390-845F-13ED9D974BF1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37F263-450F-4B77-A2DF-11B67DA2D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39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6FF2AB-5BCE-46E1-B885-1499A8C34F06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1C3E7D-3694-49A6-BA1D-D29F745524CE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Номер слайда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67A342-6FC4-461F-816C-692757F2F3F0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altLang="ru-RU">
              <a:cs typeface="Arial" charset="0"/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41375" y="882650"/>
            <a:ext cx="5807075" cy="43545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2531" name="Заметки 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Номер слайда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3282D0-590A-4AD4-80C4-6DE96A1ABFEC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altLang="ru-RU">
              <a:cs typeface="Arial" charset="0"/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41375" y="882650"/>
            <a:ext cx="5807075" cy="43545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4579" name="Заметки 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solidFill>
                <a:srgbClr val="000000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37F263-450F-4B77-A2DF-11B67DA2D74C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1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3C140-E108-4FA7-88DE-9074BE6E792B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9CB38-8857-4729-A4F6-27311F746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1DC99-AB68-4C12-8A5A-7775DF584C8C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86C88-AB1A-495A-B97D-85808EA0B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F55A3-07D5-4FAB-BC20-7B940E573EAA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93ED6-7392-4FEE-802B-FD7C9C8D9B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A3679-0070-427A-BA46-5D7A0198E017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6504C-2AB5-46D1-9649-17302EC5B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91EF7-5D07-4C9E-A15F-BDC655DE1D72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32E93-72D2-4E66-A046-E8674E1EA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F0AC0-D985-4D6B-BFC6-B0F42A1F794E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7CA41-00BD-4C16-8C39-D1781A2680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5DEA5-B50A-4BCD-A5F1-43D3EF148E67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B313D-65A4-4AE1-9288-7A55D53B9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113A5-FC69-4721-97B2-7F2627CC71FF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3CEDD-689A-48BE-98FB-83BD6737B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F064-4B00-400B-9149-9AF3FDED6AE8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53C5D-A9D4-41FE-84A0-601435402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7547E-C7F7-48F7-9FF0-FF0AE109B3AB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28D4B-2C2E-4AD3-A603-BE49567CA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AF2A4-2798-4E9A-ABFF-C10F5B396A1A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01926-EB80-411F-B7F8-909E1D0E13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EA648-B96A-47A8-9CF6-6C41C737D80B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BB695-1C1F-41D7-8106-FCF95C275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FA81D-2718-47EE-AC3B-672A8791C635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A566A-4EAC-4945-B243-502EAC705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
Второй уровень
Третий уровень
Четвертый уровень
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7D94E7-9B12-45AD-80AB-30FBCD75D505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659C1F-C5FE-431A-BA72-DB9E086E5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1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vk.com/volonteer.yarg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7274" y="2247900"/>
            <a:ext cx="9267825" cy="156209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4E8F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      </a:t>
            </a:r>
            <a:r>
              <a:rPr lang="ru-RU" sz="3200" b="1" dirty="0" smtClean="0">
                <a:solidFill>
                  <a:srgbClr val="0082C7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Ярославский государственный </a:t>
            </a:r>
            <a:r>
              <a:rPr lang="ru-RU" sz="3200" b="1" dirty="0" smtClean="0">
                <a:solidFill>
                  <a:srgbClr val="0082C7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82C7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82C7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3200" b="1" dirty="0" smtClean="0">
                <a:solidFill>
                  <a:srgbClr val="0082C7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университет им. П.Г. Демидова</a:t>
            </a:r>
          </a:p>
        </p:txBody>
      </p:sp>
      <p:pic>
        <p:nvPicPr>
          <p:cNvPr id="16386" name="Picture 5" descr="82WKBwD-zS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423863"/>
            <a:ext cx="24765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 descr="XVBvJsRKT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23863"/>
            <a:ext cx="2466975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 descr="NcuL8Jr45j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" y="4684713"/>
            <a:ext cx="2724150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BO1RCRVVNG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5025" y="403225"/>
            <a:ext cx="2481263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 descr="YHmjhTZk5b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1250" y="4778375"/>
            <a:ext cx="25908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 descr="DSC0276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7550" y="4797425"/>
            <a:ext cx="265747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" y="2704406"/>
            <a:ext cx="1180407" cy="1180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409575" y="365126"/>
            <a:ext cx="8562975" cy="1068388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rgbClr val="004E8F"/>
                </a:solidFill>
                <a:latin typeface="Arial" charset="0"/>
              </a:rPr>
              <a:t>ТВОРЧЕСКИЕ КОЛЛЕКТИВЫ И НАПРАВЛЕНИЯ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408781" y="1420813"/>
            <a:ext cx="4648994" cy="22256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Академический хор «Этерия»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Вокальная студия «</a:t>
            </a:r>
            <a:r>
              <a:rPr lang="en-US" sz="18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Crescendo</a:t>
            </a:r>
            <a:r>
              <a:rPr lang="ru-RU" sz="18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Танцевальный коллектив «Факультет»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dirty="0" err="1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Черлидинг</a:t>
            </a:r>
            <a:r>
              <a:rPr lang="ru-RU" sz="18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800" b="1" dirty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Лига </a:t>
            </a:r>
            <a:r>
              <a:rPr lang="ru-RU" sz="1800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КВН</a:t>
            </a:r>
          </a:p>
          <a:p>
            <a:pPr marL="0" indent="0" eaLnBrk="1" hangingPunct="1">
              <a:buNone/>
            </a:pPr>
            <a:endParaRPr lang="ru-RU" sz="1800" dirty="0" smtClean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3"/>
          <p:cNvSpPr>
            <a:spLocks/>
          </p:cNvSpPr>
          <p:nvPr/>
        </p:nvSpPr>
        <p:spPr bwMode="auto">
          <a:xfrm>
            <a:off x="6248400" y="5784850"/>
            <a:ext cx="27241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000" dirty="0">
              <a:latin typeface="Times New Roman" pitchFamily="18" charset="0"/>
            </a:endParaRPr>
          </a:p>
        </p:txBody>
      </p:sp>
      <p:pic>
        <p:nvPicPr>
          <p:cNvPr id="27655" name="Picture 10" descr="5Ti7vfAtL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4900" y="1254845"/>
            <a:ext cx="3590925" cy="239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864029" y="4056856"/>
            <a:ext cx="427997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4E8F"/>
                </a:solidFill>
                <a:cs typeface="+mn-cs"/>
              </a:rPr>
              <a:t>МЕДИА-объединения  </a:t>
            </a:r>
            <a:r>
              <a:rPr lang="ru-RU" b="1" dirty="0" err="1" smtClean="0">
                <a:solidFill>
                  <a:srgbClr val="004E8F"/>
                </a:solidFill>
                <a:cs typeface="+mn-cs"/>
              </a:rPr>
              <a:t>ЯрГУ</a:t>
            </a:r>
            <a:r>
              <a:rPr lang="ru-RU" b="1" dirty="0" smtClean="0">
                <a:solidFill>
                  <a:srgbClr val="004E8F"/>
                </a:solidFill>
                <a:cs typeface="+mn-cs"/>
              </a:rPr>
              <a:t>:</a:t>
            </a:r>
            <a:endParaRPr lang="ru-RU" b="1" dirty="0">
              <a:solidFill>
                <a:srgbClr val="004E8F"/>
              </a:solidFill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4E8F"/>
                </a:solidFill>
                <a:cs typeface="+mn-cs"/>
              </a:rPr>
              <a:t>ДЕМИДОВ </a:t>
            </a:r>
            <a:r>
              <a:rPr lang="en-US" b="1" dirty="0" smtClean="0">
                <a:solidFill>
                  <a:srgbClr val="004E8F"/>
                </a:solidFill>
                <a:cs typeface="+mn-cs"/>
              </a:rPr>
              <a:t>NEWS</a:t>
            </a:r>
            <a:endParaRPr lang="ru-RU" b="1" dirty="0">
              <a:solidFill>
                <a:srgbClr val="004E8F"/>
              </a:solidFill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4E8F"/>
                </a:solidFill>
                <a:cs typeface="+mn-cs"/>
              </a:rPr>
              <a:t>ЦЕНТР НАУЧНЫХ </a:t>
            </a:r>
            <a:r>
              <a:rPr lang="ru-RU" b="1" dirty="0">
                <a:solidFill>
                  <a:srgbClr val="004E8F"/>
                </a:solidFill>
                <a:cs typeface="+mn-cs"/>
              </a:rPr>
              <a:t>КОММУНИКАЦИЙ</a:t>
            </a:r>
          </a:p>
          <a:p>
            <a:r>
              <a:rPr lang="ru-RU" b="1" dirty="0">
                <a:solidFill>
                  <a:srgbClr val="004E8F"/>
                </a:solidFill>
                <a:cs typeface="+mn-cs"/>
              </a:rPr>
              <a:t>«</a:t>
            </a:r>
            <a:r>
              <a:rPr lang="ru-RU" b="1" dirty="0" err="1">
                <a:solidFill>
                  <a:srgbClr val="004E8F"/>
                </a:solidFill>
                <a:cs typeface="+mn-cs"/>
              </a:rPr>
              <a:t>ЭлементУМ</a:t>
            </a:r>
            <a:r>
              <a:rPr lang="ru-RU" b="1" dirty="0" smtClean="0">
                <a:solidFill>
                  <a:srgbClr val="004E8F"/>
                </a:solidFill>
                <a:cs typeface="+mn-cs"/>
              </a:rPr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4E8F"/>
                </a:solidFill>
                <a:cs typeface="+mn-cs"/>
              </a:rPr>
              <a:t>Центр университетского телевидения (ЦУТ </a:t>
            </a:r>
            <a:r>
              <a:rPr lang="ru-RU" b="1" dirty="0" err="1" smtClean="0">
                <a:solidFill>
                  <a:srgbClr val="004E8F"/>
                </a:solidFill>
                <a:cs typeface="+mn-cs"/>
              </a:rPr>
              <a:t>ЯрГУ</a:t>
            </a:r>
            <a:r>
              <a:rPr lang="ru-RU" b="1" dirty="0" smtClean="0">
                <a:solidFill>
                  <a:srgbClr val="004E8F"/>
                </a:solidFill>
                <a:cs typeface="+mn-cs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4E8F"/>
                </a:solidFill>
                <a:cs typeface="+mn-cs"/>
              </a:rPr>
              <a:t>PrimeTime</a:t>
            </a:r>
            <a:r>
              <a:rPr lang="ru-RU" b="1" dirty="0" smtClean="0">
                <a:solidFill>
                  <a:srgbClr val="004E8F"/>
                </a:solidFill>
                <a:cs typeface="+mn-cs"/>
              </a:rPr>
              <a:t> - студенческое </a:t>
            </a:r>
            <a:r>
              <a:rPr lang="ru-RU" b="1" dirty="0">
                <a:solidFill>
                  <a:srgbClr val="004E8F"/>
                </a:solidFill>
                <a:cs typeface="+mn-cs"/>
              </a:rPr>
              <a:t>СМИ в </a:t>
            </a:r>
            <a:r>
              <a:rPr lang="ru-RU" b="1" dirty="0" err="1" smtClean="0">
                <a:solidFill>
                  <a:srgbClr val="004E8F"/>
                </a:solidFill>
                <a:cs typeface="+mn-cs"/>
              </a:rPr>
              <a:t>ЯрГУ</a:t>
            </a:r>
            <a:endParaRPr lang="ru-RU" b="1" dirty="0" smtClean="0">
              <a:solidFill>
                <a:srgbClr val="004E8F"/>
              </a:solidFill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b="1" dirty="0" smtClean="0">
              <a:solidFill>
                <a:prstClr val="black"/>
              </a:solidFill>
              <a:cs typeface="+mn-cs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b="1" dirty="0">
              <a:solidFill>
                <a:prstClr val="black"/>
              </a:solidFill>
              <a:cs typeface="+mn-cs"/>
            </a:endParaRPr>
          </a:p>
          <a:p>
            <a:endParaRPr lang="ru-RU" b="1" dirty="0" smtClean="0">
              <a:solidFill>
                <a:prstClr val="black"/>
              </a:solidFill>
              <a:cs typeface="+mn-cs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2" y="3371850"/>
            <a:ext cx="1416592" cy="141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4971921"/>
            <a:ext cx="1470873" cy="147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5" y="2250641"/>
            <a:ext cx="2002991" cy="200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82" y="3929436"/>
            <a:ext cx="1397448" cy="25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742950" y="365125"/>
            <a:ext cx="7886700" cy="835025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rgbClr val="004E8F"/>
                </a:solidFill>
                <a:latin typeface="Arial" charset="0"/>
              </a:rPr>
              <a:t>СПОРТИВНЫЕ КЛУБЫ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>
          <a:xfrm>
            <a:off x="361951" y="1420813"/>
            <a:ext cx="3114674" cy="469582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Волейбол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Баскетбол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Настольный теннис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Легкая атлетика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Спортивное ориентирование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Самбо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Туризм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Плавание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Армреслинг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err="1" smtClean="0">
                <a:solidFill>
                  <a:srgbClr val="004E8F"/>
                </a:solidFill>
                <a:latin typeface="Arial" charset="0"/>
              </a:rPr>
              <a:t>Киберспорт</a:t>
            </a:r>
            <a:endParaRPr lang="ru-RU" sz="1800" b="1" dirty="0" smtClean="0">
              <a:solidFill>
                <a:srgbClr val="004E8F"/>
              </a:solidFill>
              <a:latin typeface="Arial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Шахматные клубы</a:t>
            </a:r>
          </a:p>
          <a:p>
            <a:pPr eaLnBrk="1" hangingPunct="1">
              <a:lnSpc>
                <a:spcPct val="70000"/>
              </a:lnSpc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Клуб интеллектуальных игр</a:t>
            </a:r>
          </a:p>
        </p:txBody>
      </p:sp>
      <p:pic>
        <p:nvPicPr>
          <p:cNvPr id="28675" name="Picture 4" descr="y0QUbLWdH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4275" y="1509713"/>
            <a:ext cx="2441575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piGK78Jhg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25" y="1439863"/>
            <a:ext cx="242093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 descr="nEHV5iykfp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8550" y="5023153"/>
            <a:ext cx="245110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0" descr="XYKibrxSQ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2500" y="3294063"/>
            <a:ext cx="2249488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2" descr="ZBLmRl9gE5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8134" y="5023153"/>
            <a:ext cx="2207828" cy="146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4" descr="ymm19vTYmv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7" y="3452813"/>
            <a:ext cx="2009775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628650" y="165100"/>
            <a:ext cx="7886700" cy="1325563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rgbClr val="004E8F"/>
                </a:solidFill>
                <a:latin typeface="Arial" charset="0"/>
              </a:rPr>
              <a:t>ВОЛОНТЕРСКИЙ КОРПУС ЯРГУ</a:t>
            </a:r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304801" y="1204912"/>
            <a:ext cx="4133850" cy="2986087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Событийное </a:t>
            </a:r>
            <a:r>
              <a:rPr lang="ru-RU" sz="1800" b="1" dirty="0" err="1" smtClean="0">
                <a:solidFill>
                  <a:srgbClr val="004E8F"/>
                </a:solidFill>
                <a:latin typeface="Arial" charset="0"/>
              </a:rPr>
              <a:t>волонтерство</a:t>
            </a:r>
            <a:endParaRPr lang="ru-RU" sz="1800" b="1" dirty="0" smtClean="0">
              <a:solidFill>
                <a:srgbClr val="004E8F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</a:pPr>
            <a:endParaRPr lang="ru-RU" sz="1800" b="1" dirty="0" smtClean="0">
              <a:solidFill>
                <a:srgbClr val="004E8F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Социальное </a:t>
            </a:r>
            <a:r>
              <a:rPr lang="ru-RU" sz="1800" b="1" dirty="0" err="1" smtClean="0">
                <a:solidFill>
                  <a:srgbClr val="004E8F"/>
                </a:solidFill>
                <a:latin typeface="Arial" charset="0"/>
              </a:rPr>
              <a:t>волонтерство</a:t>
            </a:r>
            <a:endParaRPr lang="ru-RU" sz="1800" b="1" dirty="0" smtClean="0">
              <a:solidFill>
                <a:srgbClr val="004E8F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</a:pPr>
            <a:endParaRPr lang="ru-RU" sz="1800" b="1" dirty="0" smtClean="0">
              <a:solidFill>
                <a:srgbClr val="004E8F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Экологическое </a:t>
            </a:r>
            <a:r>
              <a:rPr lang="ru-RU" sz="1800" b="1" dirty="0" err="1" smtClean="0">
                <a:solidFill>
                  <a:srgbClr val="004E8F"/>
                </a:solidFill>
                <a:latin typeface="Arial" charset="0"/>
              </a:rPr>
              <a:t>волонтерство</a:t>
            </a:r>
            <a:endParaRPr lang="ru-RU" sz="1800" b="1" dirty="0" smtClean="0">
              <a:solidFill>
                <a:srgbClr val="004E8F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</a:pPr>
            <a:endParaRPr lang="ru-RU" sz="1800" b="1" dirty="0" smtClean="0">
              <a:solidFill>
                <a:srgbClr val="004E8F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Медиа-</a:t>
            </a:r>
            <a:r>
              <a:rPr lang="ru-RU" sz="1800" b="1" dirty="0" err="1" smtClean="0">
                <a:solidFill>
                  <a:srgbClr val="004E8F"/>
                </a:solidFill>
                <a:latin typeface="Arial" charset="0"/>
              </a:rPr>
              <a:t>волонтерство</a:t>
            </a:r>
            <a:endParaRPr lang="ru-RU" sz="1800" b="1" dirty="0" smtClean="0">
              <a:solidFill>
                <a:srgbClr val="004E8F"/>
              </a:solidFill>
              <a:latin typeface="Arial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2000" dirty="0">
              <a:hlinkClick r:id="rId2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vk.com/volonteer.yargu</a:t>
            </a:r>
            <a:r>
              <a:rPr lang="ru-RU" sz="2000" dirty="0" smtClean="0"/>
              <a:t> - </a:t>
            </a:r>
            <a:r>
              <a:rPr lang="ru-RU" sz="2000" b="1" dirty="0" smtClean="0">
                <a:solidFill>
                  <a:srgbClr val="004E8F"/>
                </a:solidFill>
              </a:rPr>
              <a:t>более 500 волонтеров</a:t>
            </a:r>
            <a:endParaRPr lang="ru-RU" sz="2000" b="1" dirty="0" smtClean="0">
              <a:solidFill>
                <a:srgbClr val="004E8F"/>
              </a:solidFill>
              <a:latin typeface="Arial" charset="0"/>
            </a:endParaRPr>
          </a:p>
        </p:txBody>
      </p:sp>
      <p:pic>
        <p:nvPicPr>
          <p:cNvPr id="29700" name="Picture 12" descr="7Z62QtdCao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725" y="4190999"/>
            <a:ext cx="3444141" cy="228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5" descr="WY5-hioldy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6818" y="4234451"/>
            <a:ext cx="3069432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7" descr="WQaSiC-rfK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8652" y="1285875"/>
            <a:ext cx="3924298" cy="261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9374"/>
            <a:ext cx="7886700" cy="1092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ТОЛЬКО В ЯРГУ</a:t>
            </a:r>
            <a:endParaRPr lang="ru-RU" sz="2800" b="1" dirty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316" y="990600"/>
            <a:ext cx="6145334" cy="2324100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000" dirty="0">
                <a:solidFill>
                  <a:srgbClr val="004E8F"/>
                </a:solidFill>
              </a:rPr>
              <a:t>о</a:t>
            </a:r>
            <a:r>
              <a:rPr lang="ru-RU" sz="2000" dirty="0" smtClean="0">
                <a:solidFill>
                  <a:srgbClr val="004E8F"/>
                </a:solidFill>
              </a:rPr>
              <a:t>здоровительные </a:t>
            </a:r>
            <a:r>
              <a:rPr lang="ru-RU" sz="2000" dirty="0">
                <a:solidFill>
                  <a:srgbClr val="004E8F"/>
                </a:solidFill>
              </a:rPr>
              <a:t>поездки в Крым (Западное побережье, пансионат «Волна</a:t>
            </a:r>
            <a:r>
              <a:rPr lang="ru-RU" sz="2000" dirty="0" smtClean="0">
                <a:solidFill>
                  <a:srgbClr val="004E8F"/>
                </a:solidFill>
              </a:rPr>
              <a:t>») – </a:t>
            </a:r>
            <a:r>
              <a:rPr lang="ru-RU" sz="2000" b="1" dirty="0" smtClean="0">
                <a:solidFill>
                  <a:srgbClr val="004E8F"/>
                </a:solidFill>
              </a:rPr>
              <a:t>120 студентов/год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4E8F"/>
                </a:solidFill>
              </a:rPr>
              <a:t>экскурсионные поездки </a:t>
            </a:r>
            <a:r>
              <a:rPr lang="ru-RU" sz="2000" dirty="0">
                <a:solidFill>
                  <a:srgbClr val="004E8F"/>
                </a:solidFill>
              </a:rPr>
              <a:t>в </a:t>
            </a:r>
            <a:r>
              <a:rPr lang="ru-RU" sz="2000" dirty="0" smtClean="0">
                <a:solidFill>
                  <a:srgbClr val="004E8F"/>
                </a:solidFill>
              </a:rPr>
              <a:t>Санкт-Петербург и Казань – </a:t>
            </a:r>
            <a:r>
              <a:rPr lang="ru-RU" sz="2000" b="1" dirty="0" smtClean="0">
                <a:solidFill>
                  <a:srgbClr val="004E8F"/>
                </a:solidFill>
              </a:rPr>
              <a:t>80 студентов/год</a:t>
            </a:r>
          </a:p>
          <a:p>
            <a:pPr>
              <a:buFontTx/>
              <a:buChar char="-"/>
            </a:pPr>
            <a:endParaRPr lang="ru-RU" sz="2000" b="1" dirty="0" smtClean="0">
              <a:solidFill>
                <a:srgbClr val="004E8F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4E8F"/>
                </a:solidFill>
              </a:rPr>
              <a:t>    </a:t>
            </a:r>
            <a:r>
              <a:rPr lang="ru-RU" sz="2400" b="1" dirty="0">
                <a:solidFill>
                  <a:srgbClr val="004E8F"/>
                </a:solidFill>
              </a:rPr>
              <a:t>Б</a:t>
            </a:r>
            <a:r>
              <a:rPr lang="ru-RU" sz="2400" b="1" dirty="0" smtClean="0">
                <a:solidFill>
                  <a:srgbClr val="004E8F"/>
                </a:solidFill>
              </a:rPr>
              <a:t>ЕСПЛАТНО!</a:t>
            </a:r>
            <a:endParaRPr lang="ru-RU" sz="2400" b="1" dirty="0">
              <a:solidFill>
                <a:srgbClr val="004E8F"/>
              </a:solidFill>
            </a:endParaRPr>
          </a:p>
        </p:txBody>
      </p:sp>
      <p:pic>
        <p:nvPicPr>
          <p:cNvPr id="1027" name="Picture 3" descr="D:\Рабочий стол\7eNU8xg3ix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16" y="3640707"/>
            <a:ext cx="2851030" cy="19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чий стол\LctpMAXiXw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46" y="2506662"/>
            <a:ext cx="2752761" cy="18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чий стол\P2XjqnoIov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791810"/>
            <a:ext cx="2486026" cy="333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Рабочий стол\tvb3LgdvIx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78" y="435292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Рабочий стол\malx7c93x0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47" y="4556211"/>
            <a:ext cx="2604827" cy="173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40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>
          <a:xfrm>
            <a:off x="2286000" y="4763"/>
            <a:ext cx="4562475" cy="1325562"/>
          </a:xfrm>
        </p:spPr>
        <p:txBody>
          <a:bodyPr/>
          <a:lstStyle/>
          <a:p>
            <a:r>
              <a:rPr lang="ru-RU" sz="2800" b="1" smtClean="0">
                <a:solidFill>
                  <a:srgbClr val="004E8F"/>
                </a:solidFill>
                <a:latin typeface="Arial" charset="0"/>
              </a:rPr>
              <a:t>ПРИЕМНАЯ КОМИССИЯ</a:t>
            </a:r>
          </a:p>
        </p:txBody>
      </p:sp>
      <p:sp>
        <p:nvSpPr>
          <p:cNvPr id="184329" name="Text Box 9"/>
          <p:cNvSpPr>
            <a:spLocks noGrp="1" noChangeArrowheads="1"/>
          </p:cNvSpPr>
          <p:nvPr>
            <p:ph type="body" idx="1"/>
          </p:nvPr>
        </p:nvSpPr>
        <p:spPr>
          <a:xfrm>
            <a:off x="4276725" y="1330325"/>
            <a:ext cx="4800599" cy="29464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b="1" dirty="0" smtClean="0">
                <a:solidFill>
                  <a:srgbClr val="004E8F"/>
                </a:solidFill>
                <a:latin typeface="Arial" charset="0"/>
              </a:rPr>
              <a:t>БАКАЛАВРИАТ</a:t>
            </a:r>
          </a:p>
          <a:p>
            <a:pPr>
              <a:buFont typeface="Arial" charset="0"/>
              <a:buNone/>
            </a:pPr>
            <a:r>
              <a:rPr lang="ru-RU" sz="1800" u="sng" dirty="0" smtClean="0">
                <a:solidFill>
                  <a:srgbClr val="004E8F"/>
                </a:solidFill>
                <a:latin typeface="Arial" charset="0"/>
              </a:rPr>
              <a:t>Базовое образование: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4E8F"/>
                </a:solidFill>
                <a:latin typeface="Arial" charset="0"/>
              </a:rPr>
              <a:t>среднее (полное) общее (11 классов)</a:t>
            </a:r>
          </a:p>
          <a:p>
            <a:pPr>
              <a:buFont typeface="Arial" charset="0"/>
              <a:buNone/>
            </a:pPr>
            <a:r>
              <a:rPr lang="ru-RU" sz="1800" u="sng" dirty="0" smtClean="0">
                <a:solidFill>
                  <a:srgbClr val="004E8F"/>
                </a:solidFill>
                <a:latin typeface="Arial" charset="0"/>
              </a:rPr>
              <a:t>Срок обучения на очной форме: </a:t>
            </a:r>
            <a:r>
              <a:rPr lang="ru-RU" sz="2000" b="1" dirty="0" smtClean="0">
                <a:solidFill>
                  <a:srgbClr val="004E8F"/>
                </a:solidFill>
                <a:latin typeface="Arial" charset="0"/>
              </a:rPr>
              <a:t>4 года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endParaRPr lang="ru-RU" sz="1800" i="1" dirty="0" smtClean="0">
              <a:latin typeface="Arial" charset="0"/>
              <a:cs typeface="Arial" charset="0"/>
            </a:endParaRPr>
          </a:p>
        </p:txBody>
      </p:sp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190500" y="3962400"/>
            <a:ext cx="4524375" cy="247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b="1" dirty="0">
                <a:solidFill>
                  <a:srgbClr val="004E8F"/>
                </a:solidFill>
              </a:rPr>
              <a:t>СПЕЦИАЛИТЕТ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u="sng" dirty="0">
                <a:solidFill>
                  <a:srgbClr val="004E8F"/>
                </a:solidFill>
              </a:rPr>
              <a:t>Базовое образование: 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004E8F"/>
                </a:solidFill>
              </a:rPr>
              <a:t>среднее (полное) общее (11 классов)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u="sng" dirty="0">
                <a:solidFill>
                  <a:srgbClr val="004E8F"/>
                </a:solidFill>
              </a:rPr>
              <a:t>Срок обучения на очной </a:t>
            </a:r>
            <a:r>
              <a:rPr lang="ru-RU" u="sng" dirty="0" smtClean="0">
                <a:solidFill>
                  <a:srgbClr val="004E8F"/>
                </a:solidFill>
              </a:rPr>
              <a:t>форме: </a:t>
            </a:r>
            <a:r>
              <a:rPr lang="ru-RU" sz="2000" b="1" dirty="0" smtClean="0">
                <a:solidFill>
                  <a:srgbClr val="004E8F"/>
                </a:solidFill>
              </a:rPr>
              <a:t>5,5 лет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600" dirty="0" smtClean="0">
                <a:solidFill>
                  <a:srgbClr val="004E8F"/>
                </a:solidFill>
              </a:rPr>
              <a:t>(Математический факультет, Компьютерная безопасность)</a:t>
            </a:r>
            <a:endParaRPr lang="ru-RU" sz="1600" dirty="0">
              <a:solidFill>
                <a:srgbClr val="004E8F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altLang="ru-RU" u="sng" dirty="0"/>
          </a:p>
        </p:txBody>
      </p:sp>
      <p:pic>
        <p:nvPicPr>
          <p:cNvPr id="32772" name="Picture 11" descr="vJ0tolTHJc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09" y="3571875"/>
            <a:ext cx="4055391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2" descr="5BYhSIL0n4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9" y="1222375"/>
            <a:ext cx="3643312" cy="242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9" grpId="0"/>
      <p:bldP spid="1843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1971675" y="238126"/>
            <a:ext cx="4581525" cy="1028699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4E8F"/>
                </a:solidFill>
                <a:latin typeface="Arial" charset="0"/>
              </a:rPr>
              <a:t>ПРИЕМНАЯ КОМИССИЯ</a:t>
            </a:r>
          </a:p>
        </p:txBody>
      </p:sp>
      <p:sp>
        <p:nvSpPr>
          <p:cNvPr id="184329" name="Text Box 9"/>
          <p:cNvSpPr>
            <a:spLocks noGrp="1" noChangeArrowheads="1"/>
          </p:cNvSpPr>
          <p:nvPr>
            <p:ph type="body" idx="1"/>
          </p:nvPr>
        </p:nvSpPr>
        <p:spPr>
          <a:xfrm>
            <a:off x="4343400" y="1371600"/>
            <a:ext cx="5010150" cy="2730500"/>
          </a:xfrm>
        </p:spPr>
        <p:txBody>
          <a:bodyPr/>
          <a:lstStyle/>
          <a:p>
            <a:pPr>
              <a:lnSpc>
                <a:spcPct val="70000"/>
              </a:lnSpc>
              <a:buFontTx/>
              <a:buChar char="-"/>
            </a:pPr>
            <a:r>
              <a:rPr lang="ru-RU" sz="24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срок начала приема документов  </a:t>
            </a:r>
            <a:r>
              <a:rPr lang="ru-RU" sz="2400" b="1" u="sng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20 июня </a:t>
            </a:r>
          </a:p>
          <a:p>
            <a:pPr marL="0" indent="0">
              <a:lnSpc>
                <a:spcPct val="70000"/>
              </a:lnSpc>
              <a:buNone/>
            </a:pPr>
            <a:endParaRPr lang="ru-RU" sz="2400" b="1" u="sng" dirty="0" smtClean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- срок завершения приема документов</a:t>
            </a:r>
            <a:r>
              <a:rPr lang="ru-RU" sz="2400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u="sng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26 июля</a:t>
            </a:r>
            <a:endParaRPr lang="ru-RU" sz="2000" u="sng" dirty="0" smtClean="0">
              <a:latin typeface="Arial" charset="0"/>
              <a:cs typeface="Arial" charset="0"/>
            </a:endParaRPr>
          </a:p>
        </p:txBody>
      </p:sp>
      <p:pic>
        <p:nvPicPr>
          <p:cNvPr id="33795" name="Picture 6" descr="yO7S5gCr0R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675" y="1190625"/>
            <a:ext cx="3440907" cy="229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0" descr="zIlUJq0QN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1075" y="3822700"/>
            <a:ext cx="3874292" cy="258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1" descr="bjRC-gJpIP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2" y="3822699"/>
            <a:ext cx="3792934" cy="253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>
          <a:xfrm>
            <a:off x="1933575" y="146050"/>
            <a:ext cx="5562600" cy="1325563"/>
          </a:xfrm>
        </p:spPr>
        <p:txBody>
          <a:bodyPr/>
          <a:lstStyle/>
          <a:p>
            <a:r>
              <a:rPr lang="ru-RU" sz="2800" b="1" smtClean="0">
                <a:solidFill>
                  <a:srgbClr val="004E8F"/>
                </a:solidFill>
                <a:latin typeface="Arial" charset="0"/>
              </a:rPr>
              <a:t>КОНТАКТНАЯ ИНФОРМАЦИЯ</a:t>
            </a:r>
          </a:p>
        </p:txBody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>
          <a:xfrm>
            <a:off x="161925" y="4218712"/>
            <a:ext cx="3713956" cy="1715076"/>
          </a:xfrm>
        </p:spPr>
        <p:txBody>
          <a:bodyPr/>
          <a:lstStyle/>
          <a:p>
            <a:pPr indent="22860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endParaRPr lang="ru-RU" sz="1400" dirty="0" smtClean="0">
              <a:solidFill>
                <a:srgbClr val="004E8F"/>
              </a:solidFill>
              <a:latin typeface="Arial" charset="0"/>
            </a:endParaRPr>
          </a:p>
          <a:p>
            <a:pPr indent="22860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Адрес:  г. Ярославль,</a:t>
            </a:r>
            <a:endParaRPr lang="en-US" sz="1400" dirty="0" smtClean="0">
              <a:solidFill>
                <a:srgbClr val="004E8F"/>
              </a:solidFill>
              <a:latin typeface="Arial" charset="0"/>
            </a:endParaRPr>
          </a:p>
          <a:p>
            <a:pPr indent="22860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sz="1400" dirty="0" err="1" smtClean="0">
                <a:solidFill>
                  <a:srgbClr val="004E8F"/>
                </a:solidFill>
                <a:latin typeface="Arial" charset="0"/>
              </a:rPr>
              <a:t>ул.Кирова</a:t>
            </a: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 8/10, </a:t>
            </a:r>
            <a:r>
              <a:rPr lang="ru-RU" sz="1400" dirty="0" err="1" smtClean="0">
                <a:solidFill>
                  <a:srgbClr val="004E8F"/>
                </a:solidFill>
                <a:latin typeface="Arial" charset="0"/>
              </a:rPr>
              <a:t>каб</a:t>
            </a: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. 102</a:t>
            </a:r>
          </a:p>
          <a:p>
            <a:pPr indent="22860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Телефон: (4852)30-32-10, 78-85-33</a:t>
            </a:r>
          </a:p>
          <a:p>
            <a:pPr indent="22860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e-</a:t>
            </a:r>
            <a:r>
              <a:rPr lang="ru-RU" sz="1400" dirty="0" err="1" smtClean="0">
                <a:solidFill>
                  <a:srgbClr val="004E8F"/>
                </a:solidFill>
                <a:latin typeface="Arial" charset="0"/>
              </a:rPr>
              <a:t>mail</a:t>
            </a: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: </a:t>
            </a:r>
            <a:r>
              <a:rPr lang="en-US" sz="1400" dirty="0" smtClean="0">
                <a:solidFill>
                  <a:srgbClr val="004E8F"/>
                </a:solidFill>
                <a:latin typeface="Arial" charset="0"/>
              </a:rPr>
              <a:t>priem@uniyar.ac.ru</a:t>
            </a: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 </a:t>
            </a:r>
          </a:p>
          <a:p>
            <a:pPr indent="22860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Сайт:</a:t>
            </a:r>
            <a:r>
              <a:rPr lang="en-US" sz="1400" dirty="0" smtClean="0">
                <a:solidFill>
                  <a:srgbClr val="004E8F"/>
                </a:solidFill>
                <a:latin typeface="Arial" charset="0"/>
              </a:rPr>
              <a:t>www.uniyar.ac.ru</a:t>
            </a: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/</a:t>
            </a:r>
            <a:r>
              <a:rPr lang="en-US" sz="1400" dirty="0" err="1" smtClean="0">
                <a:solidFill>
                  <a:srgbClr val="004E8F"/>
                </a:solidFill>
                <a:latin typeface="Arial" charset="0"/>
              </a:rPr>
              <a:t>Abitur</a:t>
            </a: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/</a:t>
            </a:r>
          </a:p>
          <a:p>
            <a:pPr indent="22860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sz="1400" dirty="0" smtClean="0">
                <a:solidFill>
                  <a:srgbClr val="004E8F"/>
                </a:solidFill>
                <a:latin typeface="Arial" charset="0"/>
              </a:rPr>
              <a:t>Группа ВК: vk.com/</a:t>
            </a:r>
            <a:r>
              <a:rPr lang="ru-RU" sz="1400" dirty="0" err="1" smtClean="0">
                <a:solidFill>
                  <a:srgbClr val="004E8F"/>
                </a:solidFill>
                <a:latin typeface="Arial" charset="0"/>
              </a:rPr>
              <a:t>uniyar_abitur</a:t>
            </a:r>
            <a:endParaRPr lang="ru-RU" sz="1400" dirty="0" smtClean="0">
              <a:solidFill>
                <a:srgbClr val="004E8F"/>
              </a:solidFill>
              <a:latin typeface="Arial" charset="0"/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endParaRPr lang="ru-RU" sz="1400" dirty="0" smtClean="0">
              <a:solidFill>
                <a:srgbClr val="004E8F"/>
              </a:solidFill>
              <a:latin typeface="Arial" charset="0"/>
            </a:endParaRPr>
          </a:p>
        </p:txBody>
      </p:sp>
      <p:sp>
        <p:nvSpPr>
          <p:cNvPr id="38915" name="Rectangle 8"/>
          <p:cNvSpPr>
            <a:spLocks/>
          </p:cNvSpPr>
          <p:nvPr/>
        </p:nvSpPr>
        <p:spPr bwMode="auto">
          <a:xfrm>
            <a:off x="0" y="1484313"/>
            <a:ext cx="43195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ru-RU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Приемная комиссия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endParaRPr lang="ru-RU" sz="2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8916" name="Line 12"/>
          <p:cNvSpPr>
            <a:spLocks noChangeShapeType="1"/>
          </p:cNvSpPr>
          <p:nvPr/>
        </p:nvSpPr>
        <p:spPr bwMode="auto">
          <a:xfrm>
            <a:off x="4356100" y="1484313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7" name="Rectangle 10"/>
          <p:cNvSpPr>
            <a:spLocks/>
          </p:cNvSpPr>
          <p:nvPr/>
        </p:nvSpPr>
        <p:spPr bwMode="auto">
          <a:xfrm>
            <a:off x="4124325" y="1212850"/>
            <a:ext cx="5019675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ts val="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ru-RU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Центр профориентации</a:t>
            </a:r>
          </a:p>
          <a:p>
            <a:pPr marL="273050" indent="-273050" algn="ctr" eaLnBrk="0" hangingPunct="0">
              <a:spcBef>
                <a:spcPts val="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ru-RU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абитуриентов и </a:t>
            </a:r>
          </a:p>
          <a:p>
            <a:pPr marL="273050" indent="-273050" algn="ctr" eaLnBrk="0" hangingPunct="0">
              <a:spcBef>
                <a:spcPts val="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ru-RU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содействия трудоустройству </a:t>
            </a:r>
            <a:endParaRPr lang="en-US" b="1" dirty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ts val="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ru-RU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студентов и выпускников </a:t>
            </a:r>
          </a:p>
          <a:p>
            <a:pPr marL="273050" indent="-273050" algn="ctr" eaLnBrk="0" hangingPunct="0">
              <a:spcBef>
                <a:spcPts val="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ru-RU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«Исток» </a:t>
            </a:r>
            <a:endParaRPr lang="ru-RU" b="1" dirty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8" name="Rectangle 11"/>
          <p:cNvSpPr>
            <a:spLocks noChangeArrowheads="1"/>
          </p:cNvSpPr>
          <p:nvPr/>
        </p:nvSpPr>
        <p:spPr bwMode="auto">
          <a:xfrm>
            <a:off x="4876800" y="5076250"/>
            <a:ext cx="37719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400" dirty="0">
                <a:solidFill>
                  <a:srgbClr val="004E8F"/>
                </a:solidFill>
              </a:rPr>
              <a:t>Адрес: г</a:t>
            </a:r>
            <a:r>
              <a:rPr lang="ru-RU" sz="1400" dirty="0" smtClean="0">
                <a:solidFill>
                  <a:srgbClr val="004E8F"/>
                </a:solidFill>
              </a:rPr>
              <a:t>. Ярославль</a:t>
            </a:r>
            <a:r>
              <a:rPr lang="ru-RU" sz="1400" dirty="0">
                <a:solidFill>
                  <a:srgbClr val="004E8F"/>
                </a:solidFill>
              </a:rPr>
              <a:t>, </a:t>
            </a:r>
          </a:p>
          <a:p>
            <a:pPr algn="ctr" eaLnBrk="0" hangingPunct="0"/>
            <a:r>
              <a:rPr lang="ru-RU" sz="1400" dirty="0">
                <a:solidFill>
                  <a:srgbClr val="004E8F"/>
                </a:solidFill>
              </a:rPr>
              <a:t>ул</a:t>
            </a:r>
            <a:r>
              <a:rPr lang="ru-RU" sz="1400" dirty="0" smtClean="0">
                <a:solidFill>
                  <a:srgbClr val="004E8F"/>
                </a:solidFill>
              </a:rPr>
              <a:t>. Советская </a:t>
            </a:r>
            <a:r>
              <a:rPr lang="ru-RU" sz="1400" dirty="0">
                <a:solidFill>
                  <a:srgbClr val="004E8F"/>
                </a:solidFill>
              </a:rPr>
              <a:t>14 (главный корпус), </a:t>
            </a:r>
            <a:r>
              <a:rPr lang="ru-RU" sz="1400" dirty="0" smtClean="0">
                <a:solidFill>
                  <a:srgbClr val="004E8F"/>
                </a:solidFill>
              </a:rPr>
              <a:t>каб.106 </a:t>
            </a:r>
            <a:endParaRPr lang="ru-RU" sz="1400" dirty="0">
              <a:solidFill>
                <a:srgbClr val="004E8F"/>
              </a:solidFill>
            </a:endParaRPr>
          </a:p>
          <a:p>
            <a:pPr algn="ctr" eaLnBrk="0" hangingPunct="0"/>
            <a:r>
              <a:rPr lang="ru-RU" sz="1400" dirty="0">
                <a:solidFill>
                  <a:srgbClr val="004E8F"/>
                </a:solidFill>
              </a:rPr>
              <a:t>Телефон: +7(4852)72-60-92 </a:t>
            </a:r>
          </a:p>
          <a:p>
            <a:pPr algn="ctr" eaLnBrk="0" hangingPunct="0"/>
            <a:r>
              <a:rPr lang="en-US" sz="1400" dirty="0">
                <a:solidFill>
                  <a:srgbClr val="004E8F"/>
                </a:solidFill>
              </a:rPr>
              <a:t>e-mail</a:t>
            </a:r>
            <a:r>
              <a:rPr lang="ru-RU" sz="1400" dirty="0">
                <a:solidFill>
                  <a:srgbClr val="004E8F"/>
                </a:solidFill>
              </a:rPr>
              <a:t>:istok.yargu@mail.ru </a:t>
            </a:r>
          </a:p>
          <a:p>
            <a:pPr algn="ctr" eaLnBrk="0" hangingPunct="0"/>
            <a:r>
              <a:rPr lang="ru-RU" sz="1400" dirty="0">
                <a:solidFill>
                  <a:srgbClr val="004E8F"/>
                </a:solidFill>
              </a:rPr>
              <a:t>Группа ВК:</a:t>
            </a:r>
            <a:r>
              <a:rPr lang="en-US" sz="1400" dirty="0">
                <a:solidFill>
                  <a:srgbClr val="004E8F"/>
                </a:solidFill>
              </a:rPr>
              <a:t>vk.com/</a:t>
            </a:r>
            <a:r>
              <a:rPr lang="en-US" sz="1400" dirty="0" err="1">
                <a:solidFill>
                  <a:srgbClr val="004E8F"/>
                </a:solidFill>
              </a:rPr>
              <a:t>istok_yargu</a:t>
            </a:r>
            <a:endParaRPr lang="ru-RU" sz="1400" dirty="0">
              <a:solidFill>
                <a:srgbClr val="004E8F"/>
              </a:solidFill>
            </a:endParaRPr>
          </a:p>
        </p:txBody>
      </p:sp>
      <p:pic>
        <p:nvPicPr>
          <p:cNvPr id="38919" name="Picture 10" descr="frame_ist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4025" y="2625725"/>
            <a:ext cx="2457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1" descr="qr-code_pri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2109788"/>
            <a:ext cx="1966912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1260475" y="465138"/>
            <a:ext cx="6635750" cy="706437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4E8F"/>
                </a:solidFill>
                <a:latin typeface="Arial" charset="0"/>
                <a:cs typeface="Arial" charset="0"/>
              </a:rPr>
              <a:t>ИНФОРМАЦИЯ ОБ УНИВЕРСИТЕТЕ</a:t>
            </a:r>
          </a:p>
        </p:txBody>
      </p:sp>
      <p:graphicFrame>
        <p:nvGraphicFramePr>
          <p:cNvPr id="3" name="Схема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1342699028"/>
              </p:ext>
            </p:extLst>
          </p:nvPr>
        </p:nvGraphicFramePr>
        <p:xfrm>
          <a:off x="179389" y="1171575"/>
          <a:ext cx="8726486" cy="197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179388" y="3784600"/>
            <a:ext cx="4851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Исторический факультет</a:t>
            </a:r>
          </a:p>
          <a:p>
            <a:pPr marL="285750" indent="-285750">
              <a:buFont typeface="Arial" charset="0"/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Факультет психологии</a:t>
            </a:r>
          </a:p>
          <a:p>
            <a:pPr marL="285750" indent="-285750">
              <a:buFont typeface="Arial" charset="0"/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Факультет социально-политических наук</a:t>
            </a:r>
          </a:p>
          <a:p>
            <a:pPr marL="285750" indent="-285750"/>
            <a:r>
              <a:rPr lang="ru-RU" sz="1400" dirty="0">
                <a:latin typeface="Arial" pitchFamily="34" charset="0"/>
                <a:cs typeface="Arial" pitchFamily="34" charset="0"/>
              </a:rPr>
              <a:t>Факультет филологии и коммуникации</a:t>
            </a:r>
          </a:p>
          <a:p>
            <a:pPr marL="285750" indent="-285750"/>
            <a:r>
              <a:rPr lang="ru-RU" sz="1400" dirty="0">
                <a:latin typeface="Arial" pitchFamily="34" charset="0"/>
                <a:cs typeface="Arial" pitchFamily="34" charset="0"/>
              </a:rPr>
              <a:t>Юридический факультет</a:t>
            </a:r>
          </a:p>
          <a:p>
            <a:pPr marL="285750" indent="-285750"/>
            <a:r>
              <a:rPr lang="ru-RU" sz="1400" dirty="0">
                <a:latin typeface="Arial" pitchFamily="34" charset="0"/>
                <a:cs typeface="Arial" pitchFamily="34" charset="0"/>
              </a:rPr>
              <a:t>Экономический факультет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285750" indent="-285750"/>
            <a:r>
              <a:rPr lang="ru-RU" sz="1400" dirty="0">
                <a:latin typeface="Arial" pitchFamily="34" charset="0"/>
                <a:cs typeface="Arial" pitchFamily="34" charset="0"/>
              </a:rPr>
              <a:t>Математический факультет</a:t>
            </a:r>
          </a:p>
          <a:p>
            <a:pPr marL="285750" indent="-285750"/>
            <a:r>
              <a:rPr lang="ru-RU" sz="1400" dirty="0">
                <a:latin typeface="Arial" pitchFamily="34" charset="0"/>
                <a:cs typeface="Arial" pitchFamily="34" charset="0"/>
              </a:rPr>
              <a:t>Физический факультет</a:t>
            </a:r>
          </a:p>
          <a:p>
            <a:pPr marL="285750" indent="-285750"/>
            <a:r>
              <a:rPr lang="ru-RU" sz="1400" dirty="0">
                <a:latin typeface="Arial" pitchFamily="34" charset="0"/>
                <a:cs typeface="Arial" pitchFamily="34" charset="0"/>
              </a:rPr>
              <a:t>Факультет информатики и вычислительной техники</a:t>
            </a:r>
          </a:p>
          <a:p>
            <a:pPr marL="285750" indent="-285750"/>
            <a:r>
              <a:rPr lang="ru-RU" sz="1400" dirty="0">
                <a:latin typeface="Arial" pitchFamily="34" charset="0"/>
                <a:cs typeface="Arial" pitchFamily="34" charset="0"/>
              </a:rPr>
              <a:t>Факультет биологии 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экологии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79388" y="3360737"/>
            <a:ext cx="34734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10 ФАКУЛЬТЕТОВ</a:t>
            </a:r>
          </a:p>
        </p:txBody>
      </p: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468441" y="6031369"/>
            <a:ext cx="29422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УНИВЕРСИТЕТСКИЙ КОЛЛЕДЖ</a:t>
            </a:r>
          </a:p>
        </p:txBody>
      </p:sp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4029076" y="3248025"/>
            <a:ext cx="4953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ru-RU" sz="16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- около </a:t>
            </a:r>
            <a:r>
              <a:rPr lang="ru-RU" sz="1600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7000 </a:t>
            </a:r>
            <a:r>
              <a:rPr lang="ru-RU" sz="16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обучающихся</a:t>
            </a:r>
            <a:endParaRPr lang="ru-RU" sz="1600" dirty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sz="16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- более </a:t>
            </a:r>
            <a:r>
              <a:rPr lang="ru-RU" sz="1600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ru-RU" sz="16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 специальностей и направлений подготовки бакалавров, специалистов, магистров и аспирантов</a:t>
            </a:r>
            <a:r>
              <a:rPr lang="ru-RU" sz="16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600" dirty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sz="16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ru-RU" sz="16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учебных корпусов и студенческое общежитие</a:t>
            </a:r>
            <a:r>
              <a:rPr lang="ru-RU" sz="1600" i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i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</a:br>
            <a:endParaRPr lang="ru-RU" sz="1600" i="1" dirty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10021004"/>
              </p:ext>
            </p:extLst>
          </p:nvPr>
        </p:nvGraphicFramePr>
        <p:xfrm>
          <a:off x="5030788" y="4400549"/>
          <a:ext cx="3875087" cy="245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44500" y="236538"/>
            <a:ext cx="7886700" cy="744537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solidFill>
                  <a:srgbClr val="004E8F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>РЕЙТИНГИ  ВУЗА</a:t>
            </a:r>
            <a:r>
              <a:rPr lang="ru-RU" sz="2000" b="1" smtClean="0">
                <a:solidFill>
                  <a:srgbClr val="004E8F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  <a:t/>
            </a:r>
            <a:br>
              <a:rPr lang="ru-RU" sz="2000" b="1" smtClean="0">
                <a:solidFill>
                  <a:srgbClr val="004E8F"/>
                </a:solidFill>
                <a:latin typeface="Arial" charset="0"/>
                <a:ea typeface="Microsoft YaHei" pitchFamily="34" charset="-122"/>
                <a:cs typeface="Mangal" pitchFamily="18" charset="0"/>
              </a:rPr>
            </a:br>
            <a:endParaRPr lang="ru-RU" sz="2000" b="1" smtClean="0">
              <a:solidFill>
                <a:srgbClr val="004E8F"/>
              </a:solidFill>
              <a:latin typeface="Arial" charset="0"/>
              <a:ea typeface="Microsoft YaHei" pitchFamily="34" charset="-122"/>
              <a:cs typeface="Mangal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829117"/>
              </p:ext>
            </p:extLst>
          </p:nvPr>
        </p:nvGraphicFramePr>
        <p:xfrm>
          <a:off x="209295" y="1054449"/>
          <a:ext cx="8668005" cy="894303"/>
        </p:xfrm>
        <a:graphic>
          <a:graphicData uri="http://schemas.openxmlformats.org/drawingml/2006/table">
            <a:tbl>
              <a:tblPr>
                <a:solidFill>
                  <a:srgbClr val="6699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3694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1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9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</a:t>
                      </a:r>
                      <a:r>
                        <a:rPr lang="ru-RU" sz="16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реди всех вузов (из 420)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Среди опорных вузов (из 33)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Среди классических вузов (из 88)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444500" y="584200"/>
            <a:ext cx="7720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Исследование качества приема в российские университеты НИУ ВШЭ</a:t>
            </a:r>
          </a:p>
        </p:txBody>
      </p:sp>
      <p:sp>
        <p:nvSpPr>
          <p:cNvPr id="19460" name="TextBox 12"/>
          <p:cNvSpPr txBox="1">
            <a:spLocks noChangeArrowheads="1"/>
          </p:cNvSpPr>
          <p:nvPr/>
        </p:nvSpPr>
        <p:spPr bwMode="auto">
          <a:xfrm>
            <a:off x="133350" y="2139950"/>
            <a:ext cx="8396288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- «Государственное и муниципальное управление» - 8 место</a:t>
            </a:r>
            <a:r>
              <a:rPr lang="en-US" sz="1400"/>
              <a:t>;</a:t>
            </a:r>
            <a:endParaRPr lang="ru-RU" sz="1400"/>
          </a:p>
          <a:p>
            <a:r>
              <a:rPr lang="ru-RU" sz="1400"/>
              <a:t>- «Филология» - 11 место</a:t>
            </a:r>
            <a:r>
              <a:rPr lang="en-US" sz="1400"/>
              <a:t>;</a:t>
            </a:r>
            <a:endParaRPr lang="ru-RU" sz="1400"/>
          </a:p>
          <a:p>
            <a:r>
              <a:rPr lang="ru-RU" sz="1400"/>
              <a:t>- «Информационная безопасность» - 14 место</a:t>
            </a:r>
            <a:r>
              <a:rPr lang="en-US" sz="1400"/>
              <a:t>;</a:t>
            </a:r>
            <a:endParaRPr lang="ru-RU" sz="1400"/>
          </a:p>
          <a:p>
            <a:r>
              <a:rPr lang="ru-RU" sz="1400"/>
              <a:t>- «Электронная техника, радиотехника и связь» - 17 место</a:t>
            </a:r>
            <a:r>
              <a:rPr lang="en-US" sz="1400"/>
              <a:t>;</a:t>
            </a:r>
            <a:endParaRPr lang="ru-RU" sz="1400"/>
          </a:p>
          <a:p>
            <a:r>
              <a:rPr lang="ru-RU" sz="1400"/>
              <a:t>- «Биология» и «Политология» - 18 место</a:t>
            </a:r>
            <a:r>
              <a:rPr lang="en-US" sz="1400"/>
              <a:t>;</a:t>
            </a:r>
            <a:endParaRPr lang="ru-RU" sz="1400"/>
          </a:p>
          <a:p>
            <a:r>
              <a:rPr lang="ru-RU" sz="1400"/>
              <a:t>- «Экономика» - 19 место. </a:t>
            </a:r>
          </a:p>
          <a:p>
            <a:r>
              <a:rPr lang="ru-RU" sz="1400" b="1"/>
              <a:t>Направление «Информационная безопасность»  - 1 место среди опорных вузов.</a:t>
            </a:r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/>
        </p:nvGraphicFramePr>
        <p:xfrm>
          <a:off x="224965" y="4056431"/>
          <a:ext cx="4347036" cy="2489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4743514" y="3942131"/>
          <a:ext cx="3994484" cy="2489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ая соединительная линия 2"/>
          <p:cNvSpPr/>
          <p:nvPr/>
        </p:nvSpPr>
        <p:spPr>
          <a:xfrm>
            <a:off x="8802688" y="1774825"/>
            <a:ext cx="0" cy="3455988"/>
          </a:xfrm>
          <a:prstGeom prst="line">
            <a:avLst/>
          </a:prstGeom>
          <a:noFill/>
          <a:ln w="0">
            <a:solidFill>
              <a:srgbClr val="0084D1"/>
            </a:solidFill>
            <a:prstDash val="solid"/>
          </a:ln>
        </p:spPr>
        <p:txBody>
          <a:bodyPr wrap="none" lIns="67500" tIns="33750" rIns="67500" bIns="33750" anchor="ctr" compatLnSpc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1506" name="Рисунок 6"/>
          <p:cNvPicPr>
            <a:picLocks noChangeAspect="1"/>
          </p:cNvPicPr>
          <p:nvPr/>
        </p:nvPicPr>
        <p:blipFill>
          <a:blip r:embed="rId3"/>
          <a:srcRect l="8159" t="12289" r="66547" b="401"/>
          <a:stretch>
            <a:fillRect/>
          </a:stretch>
        </p:blipFill>
        <p:spPr bwMode="auto">
          <a:xfrm>
            <a:off x="8645525" y="1420813"/>
            <a:ext cx="2492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7"/>
          <p:cNvSpPr>
            <a:spLocks noChangeArrowheads="1"/>
          </p:cNvSpPr>
          <p:nvPr/>
        </p:nvSpPr>
        <p:spPr bwMode="auto">
          <a:xfrm>
            <a:off x="292100" y="376237"/>
            <a:ext cx="8705850" cy="4937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67500" tIns="33750" rIns="67500" bIns="33750">
            <a:spAutoFit/>
          </a:bodyPr>
          <a:lstStyle/>
          <a:p>
            <a:pPr algn="ctr"/>
            <a:r>
              <a:rPr lang="ru-RU" sz="2800" b="1">
                <a:solidFill>
                  <a:srgbClr val="004E8F"/>
                </a:solidFill>
                <a:cs typeface="Mangal" pitchFamily="18" charset="0"/>
              </a:rPr>
              <a:t>БАЗОВЫЕ КАФЕДРЫ ЯРГУ ИМ.П.Г. ДЕМИДОВА</a:t>
            </a:r>
          </a:p>
        </p:txBody>
      </p:sp>
      <p:sp>
        <p:nvSpPr>
          <p:cNvPr id="21508" name="TextBox 175"/>
          <p:cNvSpPr txBox="1">
            <a:spLocks noChangeArrowheads="1"/>
          </p:cNvSpPr>
          <p:nvPr/>
        </p:nvSpPr>
        <p:spPr bwMode="auto">
          <a:xfrm>
            <a:off x="501650" y="1241822"/>
            <a:ext cx="64738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00025" indent="-200025">
              <a:spcBef>
                <a:spcPts val="225"/>
              </a:spcBef>
              <a:spcAft>
                <a:spcPts val="225"/>
              </a:spcAft>
              <a:buFont typeface="Wingdings" pitchFamily="2" charset="2"/>
              <a:buChar char="§"/>
            </a:pPr>
            <a:r>
              <a:rPr lang="ru-RU" sz="1500"/>
              <a:t>Проектно-ориентированные образовательные программы</a:t>
            </a:r>
          </a:p>
          <a:p>
            <a:pPr marL="200025" indent="-200025">
              <a:spcBef>
                <a:spcPts val="225"/>
              </a:spcBef>
              <a:spcAft>
                <a:spcPts val="225"/>
              </a:spcAft>
              <a:buFont typeface="Wingdings" pitchFamily="2" charset="2"/>
              <a:buChar char="§"/>
            </a:pPr>
            <a:r>
              <a:rPr lang="ru-RU" sz="1500"/>
              <a:t>Командное выполнение проектов</a:t>
            </a:r>
          </a:p>
          <a:p>
            <a:pPr marL="200025" indent="-200025">
              <a:spcBef>
                <a:spcPts val="225"/>
              </a:spcBef>
              <a:spcAft>
                <a:spcPts val="225"/>
              </a:spcAft>
              <a:buFont typeface="Wingdings" pitchFamily="2" charset="2"/>
              <a:buChar char="§"/>
            </a:pPr>
            <a:r>
              <a:rPr lang="ru-RU" sz="1500"/>
              <a:t>Институт наставничества</a:t>
            </a:r>
          </a:p>
        </p:txBody>
      </p:sp>
      <p:sp>
        <p:nvSpPr>
          <p:cNvPr id="21509" name="TextBox 176"/>
          <p:cNvSpPr txBox="1">
            <a:spLocks noChangeArrowheads="1"/>
          </p:cNvSpPr>
          <p:nvPr/>
        </p:nvSpPr>
        <p:spPr bwMode="auto">
          <a:xfrm>
            <a:off x="261938" y="869950"/>
            <a:ext cx="1928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Особенности:</a:t>
            </a:r>
          </a:p>
        </p:txBody>
      </p:sp>
      <p:pic>
        <p:nvPicPr>
          <p:cNvPr id="21510" name="Picture 42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5818" y="2509839"/>
            <a:ext cx="211613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3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650" y="3944937"/>
            <a:ext cx="22987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4" descr="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4725" y="5192713"/>
            <a:ext cx="2481263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5" descr="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1074" y="2654299"/>
            <a:ext cx="221932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47" descr="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90873" y="3944937"/>
            <a:ext cx="25495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48" descr="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2095" y="3848101"/>
            <a:ext cx="228917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49" descr="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1650" y="2654299"/>
            <a:ext cx="2257425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50" descr="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52600" y="5230813"/>
            <a:ext cx="241300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Группа 14"/>
          <p:cNvGrpSpPr/>
          <p:nvPr/>
        </p:nvGrpSpPr>
        <p:grpSpPr>
          <a:xfrm>
            <a:off x="6082934" y="1012818"/>
            <a:ext cx="1254531" cy="1268179"/>
            <a:chOff x="4702249" y="1330340"/>
            <a:chExt cx="1407584" cy="1632437"/>
          </a:xfrm>
        </p:grpSpPr>
        <p:sp>
          <p:nvSpPr>
            <p:cNvPr id="16" name="Hexagon 11">
              <a:extLst/>
            </p:cNvPr>
            <p:cNvSpPr/>
            <p:nvPr/>
          </p:nvSpPr>
          <p:spPr>
            <a:xfrm rot="5400000">
              <a:off x="4589822" y="1442767"/>
              <a:ext cx="1632437" cy="1407584"/>
            </a:xfrm>
            <a:prstGeom prst="hexagon">
              <a:avLst/>
            </a:prstGeom>
            <a:noFill/>
            <a:ln>
              <a:solidFill>
                <a:srgbClr val="05695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4759212" y="1541492"/>
              <a:ext cx="1293658" cy="72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3600" b="1" dirty="0">
                  <a:solidFill>
                    <a:srgbClr val="05695F"/>
                  </a:solidFill>
                  <a:ea typeface="MS PGothic"/>
                  <a:cs typeface="Arial" charset="0"/>
                </a:rPr>
                <a:t>8</a:t>
              </a:r>
              <a:endParaRPr lang="en-US" altLang="ru-RU" sz="3600" b="1" dirty="0">
                <a:solidFill>
                  <a:srgbClr val="05695F"/>
                </a:solidFill>
                <a:ea typeface="MS PGothic"/>
                <a:cs typeface="Arial" charset="0"/>
              </a:endParaRPr>
            </a:p>
          </p:txBody>
        </p:sp>
        <p:sp>
          <p:nvSpPr>
            <p:cNvPr id="18" name="TextBox 45"/>
            <p:cNvSpPr txBox="1">
              <a:spLocks noChangeArrowheads="1"/>
            </p:cNvSpPr>
            <p:nvPr/>
          </p:nvSpPr>
          <p:spPr bwMode="auto">
            <a:xfrm>
              <a:off x="4782447" y="2109466"/>
              <a:ext cx="1247188" cy="476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altLang="ru-RU" sz="1200" b="1" dirty="0" smtClean="0">
                  <a:solidFill>
                    <a:srgbClr val="05695F"/>
                  </a:solidFill>
                  <a:ea typeface="MS PGothic"/>
                  <a:cs typeface="Arial" charset="0"/>
                </a:rPr>
                <a:t>БАЗОВЫХ КАФЕДР</a:t>
              </a:r>
              <a:endParaRPr lang="en-US" altLang="ru-RU" sz="1200" b="1" dirty="0">
                <a:solidFill>
                  <a:srgbClr val="05695F"/>
                </a:solidFill>
                <a:ea typeface="MS PGothic"/>
                <a:cs typeface="Arial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/>
          </p:cNvPr>
          <p:cNvSpPr/>
          <p:nvPr/>
        </p:nvSpPr>
        <p:spPr>
          <a:xfrm>
            <a:off x="6099969" y="4672806"/>
            <a:ext cx="2641600" cy="2055813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36" name="Прямоугольник 35">
            <a:extLst/>
          </p:cNvPr>
          <p:cNvSpPr/>
          <p:nvPr/>
        </p:nvSpPr>
        <p:spPr>
          <a:xfrm>
            <a:off x="3201988" y="4657725"/>
            <a:ext cx="2640012" cy="2076450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5" name="Прямоугольник 4">
            <a:extLst/>
          </p:cNvPr>
          <p:cNvSpPr/>
          <p:nvPr/>
        </p:nvSpPr>
        <p:spPr>
          <a:xfrm>
            <a:off x="299244" y="4620418"/>
            <a:ext cx="2525712" cy="2076450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/>
          </a:p>
        </p:txBody>
      </p:sp>
      <p:sp>
        <p:nvSpPr>
          <p:cNvPr id="23556" name="Прямоугольник 18"/>
          <p:cNvSpPr>
            <a:spLocks noChangeArrowheads="1"/>
          </p:cNvSpPr>
          <p:nvPr/>
        </p:nvSpPr>
        <p:spPr bwMode="auto">
          <a:xfrm>
            <a:off x="1962150" y="4210844"/>
            <a:ext cx="5372100" cy="39748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56DB6"/>
          </a:solidFill>
          <a:ln w="9525">
            <a:noFill/>
            <a:miter lim="800000"/>
            <a:headEnd/>
            <a:tailEnd/>
          </a:ln>
        </p:spPr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Партнерские группы</a:t>
            </a:r>
          </a:p>
        </p:txBody>
      </p:sp>
      <p:pic>
        <p:nvPicPr>
          <p:cNvPr id="23557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244" y="5651500"/>
            <a:ext cx="630237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7350" y="5567759"/>
            <a:ext cx="1049538" cy="37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15"/>
          <p:cNvPicPr>
            <a:picLocks noChangeAspect="1"/>
          </p:cNvPicPr>
          <p:nvPr/>
        </p:nvPicPr>
        <p:blipFill>
          <a:blip r:embed="rId5"/>
          <a:srcRect l="14679" t="14430" r="16467" b="19398"/>
          <a:stretch>
            <a:fillRect/>
          </a:stretch>
        </p:blipFill>
        <p:spPr bwMode="auto">
          <a:xfrm>
            <a:off x="6092825" y="5690791"/>
            <a:ext cx="8001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Box 16"/>
          <p:cNvSpPr txBox="1">
            <a:spLocks noChangeArrowheads="1"/>
          </p:cNvSpPr>
          <p:nvPr/>
        </p:nvSpPr>
        <p:spPr bwMode="auto">
          <a:xfrm>
            <a:off x="6860382" y="5567759"/>
            <a:ext cx="18811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404040"/>
                </a:solidFill>
                <a:latin typeface="Calibri" pitchFamily="34" charset="0"/>
              </a:rPr>
              <a:t>Вакуумная и криогенная техника</a:t>
            </a:r>
          </a:p>
        </p:txBody>
      </p:sp>
      <p:sp>
        <p:nvSpPr>
          <p:cNvPr id="23561" name="TextBox 17"/>
          <p:cNvSpPr txBox="1">
            <a:spLocks noChangeArrowheads="1"/>
          </p:cNvSpPr>
          <p:nvPr/>
        </p:nvSpPr>
        <p:spPr bwMode="auto">
          <a:xfrm>
            <a:off x="4257675" y="5695950"/>
            <a:ext cx="1517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404040"/>
                </a:solidFill>
                <a:latin typeface="Calibri" pitchFamily="34" charset="0"/>
              </a:rPr>
              <a:t>Радиотехника</a:t>
            </a:r>
          </a:p>
        </p:txBody>
      </p:sp>
      <p:sp>
        <p:nvSpPr>
          <p:cNvPr id="23562" name="Прямоугольник 18"/>
          <p:cNvSpPr>
            <a:spLocks noChangeArrowheads="1"/>
          </p:cNvSpPr>
          <p:nvPr/>
        </p:nvSpPr>
        <p:spPr bwMode="auto">
          <a:xfrm>
            <a:off x="923131" y="5635625"/>
            <a:ext cx="18097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404040"/>
                </a:solidFill>
              </a:rPr>
              <a:t>Медицинская и фармацевтическая химия </a:t>
            </a:r>
          </a:p>
        </p:txBody>
      </p:sp>
      <p:pic>
        <p:nvPicPr>
          <p:cNvPr id="23563" name="Рисунок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2182" y="1444624"/>
            <a:ext cx="503237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Рисунок 30"/>
          <p:cNvPicPr>
            <a:picLocks noChangeAspect="1"/>
          </p:cNvPicPr>
          <p:nvPr/>
        </p:nvPicPr>
        <p:blipFill>
          <a:blip r:embed="rId7"/>
          <a:srcRect t="17461" b="24846"/>
          <a:stretch>
            <a:fillRect/>
          </a:stretch>
        </p:blipFill>
        <p:spPr bwMode="auto">
          <a:xfrm>
            <a:off x="7558088" y="1508125"/>
            <a:ext cx="12731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>
            <a:extLst/>
          </p:cNvPr>
          <p:cNvSpPr/>
          <p:nvPr/>
        </p:nvSpPr>
        <p:spPr>
          <a:xfrm>
            <a:off x="299244" y="4733926"/>
            <a:ext cx="2525712" cy="6159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ru-RU" sz="1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РЦК «</a:t>
            </a:r>
            <a:r>
              <a:rPr lang="ru-RU" sz="14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Химия</a:t>
            </a:r>
            <a:r>
              <a:rPr lang="ru-RU" sz="16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, биология и фармацевтика»</a:t>
            </a:r>
            <a:r>
              <a:rPr lang="ru-RU" sz="1600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4" name="Прямоугольник 33">
            <a:extLst/>
          </p:cNvPr>
          <p:cNvSpPr/>
          <p:nvPr/>
        </p:nvSpPr>
        <p:spPr>
          <a:xfrm>
            <a:off x="6092825" y="4767263"/>
            <a:ext cx="2641600" cy="6159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ru-RU" sz="1600" b="1" dirty="0">
                <a:solidFill>
                  <a:schemeClr val="bg1"/>
                </a:solidFill>
                <a:cs typeface="Times New Roman" pitchFamily="18" charset="0"/>
              </a:rPr>
              <a:t>РЦК «Диагностика микро- и </a:t>
            </a:r>
            <a:r>
              <a:rPr lang="ru-RU" sz="1600" b="1" dirty="0" err="1">
                <a:solidFill>
                  <a:schemeClr val="bg1"/>
                </a:solidFill>
                <a:cs typeface="Times New Roman" pitchFamily="18" charset="0"/>
              </a:rPr>
              <a:t>наноструктур</a:t>
            </a:r>
            <a:r>
              <a:rPr lang="ru-RU" sz="1600" b="1" dirty="0">
                <a:solidFill>
                  <a:schemeClr val="bg1"/>
                </a:solidFill>
                <a:cs typeface="Times New Roman" pitchFamily="18" charset="0"/>
              </a:rPr>
              <a:t>»</a:t>
            </a:r>
            <a:r>
              <a:rPr lang="ru-RU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5" name="Прямоугольник 18">
            <a:extLst/>
          </p:cNvPr>
          <p:cNvSpPr/>
          <p:nvPr/>
        </p:nvSpPr>
        <p:spPr>
          <a:xfrm>
            <a:off x="3187700" y="4767263"/>
            <a:ext cx="2640012" cy="6159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ru-RU" sz="1600" b="1" dirty="0">
                <a:solidFill>
                  <a:schemeClr val="bg1"/>
                </a:solidFill>
                <a:cs typeface="Times New Roman" pitchFamily="18" charset="0"/>
              </a:rPr>
              <a:t>РЦК «Радиотехнические системы»</a:t>
            </a:r>
            <a:r>
              <a:rPr lang="ru-RU" sz="1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2550" name="TextBox 37"/>
          <p:cNvSpPr txBox="1">
            <a:spLocks noChangeArrowheads="1"/>
          </p:cNvSpPr>
          <p:nvPr/>
        </p:nvSpPr>
        <p:spPr bwMode="auto">
          <a:xfrm>
            <a:off x="6197600" y="5422503"/>
            <a:ext cx="65563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srgbClr val="0084D1"/>
                </a:solidFill>
                <a:latin typeface="+mn-lt"/>
                <a:ea typeface="Calibri" pitchFamily="34" charset="0"/>
              </a:rPr>
              <a:t>ROMZ</a:t>
            </a:r>
            <a:endParaRPr lang="ru-RU" sz="1350" b="1" dirty="0">
              <a:solidFill>
                <a:srgbClr val="0084D1"/>
              </a:solidFill>
              <a:latin typeface="+mn-lt"/>
              <a:ea typeface="Calibri" pitchFamily="34" charset="0"/>
            </a:endParaRPr>
          </a:p>
        </p:txBody>
      </p:sp>
      <p:sp>
        <p:nvSpPr>
          <p:cNvPr id="23570" name="TextBox 38"/>
          <p:cNvSpPr txBox="1">
            <a:spLocks noChangeArrowheads="1"/>
          </p:cNvSpPr>
          <p:nvPr/>
        </p:nvSpPr>
        <p:spPr bwMode="auto">
          <a:xfrm>
            <a:off x="3187700" y="5843191"/>
            <a:ext cx="1119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6BB4"/>
                </a:solidFill>
                <a:latin typeface="Calibri" pitchFamily="34" charset="0"/>
              </a:rPr>
              <a:t>ЯРОСЛАВСКИЙ РАДИОЗАВОД</a:t>
            </a:r>
          </a:p>
        </p:txBody>
      </p:sp>
      <p:sp>
        <p:nvSpPr>
          <p:cNvPr id="23571" name="TextBox 17"/>
          <p:cNvSpPr>
            <a:spLocks noChangeArrowheads="1"/>
          </p:cNvSpPr>
          <p:nvPr/>
        </p:nvSpPr>
        <p:spPr bwMode="auto">
          <a:xfrm>
            <a:off x="26986" y="346075"/>
            <a:ext cx="8734425" cy="11620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67500" tIns="33750" rIns="67500" bIns="33750">
            <a:spAutoFit/>
          </a:bodyPr>
          <a:lstStyle/>
          <a:p>
            <a:pPr algn="ctr"/>
            <a:r>
              <a:rPr lang="ru-RU" sz="2400" b="1">
                <a:solidFill>
                  <a:srgbClr val="004E8F"/>
                </a:solidFill>
                <a:cs typeface="Mangal" pitchFamily="18" charset="0"/>
              </a:rPr>
              <a:t>РЕГИОНАЛЬНЫЙ СТАНДАРТ КАДРОВОГО ОБЕСПЕЧАНИЯ </a:t>
            </a:r>
          </a:p>
          <a:p>
            <a:pPr algn="ctr"/>
            <a:r>
              <a:rPr lang="ru-RU" sz="2400" b="1">
                <a:solidFill>
                  <a:srgbClr val="004E8F"/>
                </a:solidFill>
                <a:cs typeface="Mangal" pitchFamily="18" charset="0"/>
              </a:rPr>
              <a:t>ПРОМЫШЛЕННОСТИ ЯРОСЛАВСКОЙ ОБЛАСТИ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5448" y="2498725"/>
            <a:ext cx="5165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969" indent="-130969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Наставничество</a:t>
            </a:r>
          </a:p>
          <a:p>
            <a:pPr marL="130969" lvl="0" indent="-130969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Непрерывность образования</a:t>
            </a:r>
          </a:p>
          <a:p>
            <a:pPr marL="130969" indent="-130969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и преддипломная практика, подготовка ВКР на предприятиях</a:t>
            </a:r>
          </a:p>
          <a:p>
            <a:pPr marL="130969" indent="-130969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Стипендиальные программы от предприятий</a:t>
            </a:r>
          </a:p>
          <a:p>
            <a:pPr marL="130969" indent="-130969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ДПО (компетентностный подход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/>
          </p:cNvPr>
          <p:cNvSpPr txBox="1"/>
          <p:nvPr/>
        </p:nvSpPr>
        <p:spPr>
          <a:xfrm>
            <a:off x="372739" y="1762969"/>
            <a:ext cx="5469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4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 smtClean="0">
                <a:solidFill>
                  <a:srgbClr val="004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кадровое обеспечение промышленного роста экономики Ярославской  области </a:t>
            </a:r>
            <a:endParaRPr lang="ru-RU" dirty="0">
              <a:solidFill>
                <a:srgbClr val="004E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2906" y="2526775"/>
            <a:ext cx="36044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kern="0" dirty="0">
                <a:solidFill>
                  <a:srgbClr val="004E8F"/>
                </a:solidFill>
              </a:rPr>
              <a:t>С 2017 </a:t>
            </a:r>
            <a:r>
              <a:rPr lang="ru-RU" sz="1600" b="1" kern="0" dirty="0" err="1">
                <a:solidFill>
                  <a:srgbClr val="004E8F"/>
                </a:solidFill>
              </a:rPr>
              <a:t>ЯрГУ</a:t>
            </a:r>
            <a:r>
              <a:rPr lang="ru-RU" sz="1600" b="1" kern="0" dirty="0">
                <a:solidFill>
                  <a:srgbClr val="004E8F"/>
                </a:solidFill>
              </a:rPr>
              <a:t> -  </a:t>
            </a:r>
            <a:r>
              <a:rPr lang="en-US" sz="1600" b="1" kern="0" dirty="0" smtClean="0">
                <a:solidFill>
                  <a:srgbClr val="004E8F"/>
                </a:solidFill>
              </a:rPr>
              <a:t>j</a:t>
            </a:r>
            <a:r>
              <a:rPr lang="ru-RU" sz="1600" b="1" kern="0" dirty="0" err="1" smtClean="0">
                <a:solidFill>
                  <a:srgbClr val="004E8F"/>
                </a:solidFill>
              </a:rPr>
              <a:t>порный</a:t>
            </a:r>
            <a:r>
              <a:rPr lang="ru-RU" sz="1600" b="1" kern="0" dirty="0" smtClean="0">
                <a:solidFill>
                  <a:srgbClr val="004E8F"/>
                </a:solidFill>
              </a:rPr>
              <a:t> </a:t>
            </a:r>
            <a:r>
              <a:rPr lang="ru-RU" sz="1600" b="1" kern="0" dirty="0">
                <a:solidFill>
                  <a:srgbClr val="004E8F"/>
                </a:solidFill>
              </a:rPr>
              <a:t>вуз Ярославской области, </a:t>
            </a:r>
            <a:r>
              <a:rPr lang="ru-RU" sz="1600" kern="0" dirty="0">
                <a:solidFill>
                  <a:srgbClr val="004E8F"/>
                </a:solidFill>
              </a:rPr>
              <a:t>университетский центр инновационного, технологического и социального развития </a:t>
            </a:r>
            <a:r>
              <a:rPr lang="ru-RU" sz="1600" kern="0" dirty="0" smtClean="0">
                <a:solidFill>
                  <a:srgbClr val="004E8F"/>
                </a:solidFill>
              </a:rPr>
              <a:t>региона</a:t>
            </a:r>
            <a:endParaRPr lang="ru-RU" sz="1600" kern="0" dirty="0">
              <a:solidFill>
                <a:srgbClr val="004E8F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35" y="1492564"/>
            <a:ext cx="838153" cy="83815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466725" y="60325"/>
            <a:ext cx="7886700" cy="1025525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4E8F"/>
                </a:solidFill>
                <a:latin typeface="Arial" charset="0"/>
              </a:rPr>
              <a:t>СТИПЕНДИИ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334215"/>
              </p:ext>
            </p:extLst>
          </p:nvPr>
        </p:nvGraphicFramePr>
        <p:xfrm>
          <a:off x="142873" y="942974"/>
          <a:ext cx="8877302" cy="42291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01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1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1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1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99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7646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ГАС</a:t>
                      </a:r>
                    </a:p>
                    <a:p>
                      <a:r>
                        <a:rPr lang="ru-RU" sz="1600" dirty="0" smtClean="0"/>
                        <a:t>государственная</a:t>
                      </a:r>
                    </a:p>
                    <a:p>
                      <a:r>
                        <a:rPr lang="ru-RU" sz="1600" dirty="0" smtClean="0"/>
                        <a:t>академическая</a:t>
                      </a:r>
                    </a:p>
                    <a:p>
                      <a:r>
                        <a:rPr lang="ru-RU" sz="1600" dirty="0" smtClean="0"/>
                        <a:t>стипендия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ПГАС повышенная государственная академическая стипендия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Стипендия оксфордского российского фонда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Стипендии Президента и Правительства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Именные стипендии</a:t>
                      </a:r>
                    </a:p>
                    <a:p>
                      <a:r>
                        <a:rPr lang="ru-RU" sz="1600" dirty="0" smtClean="0"/>
                        <a:t>Губернатора области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63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2500-4000 рублей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/>
                        <a:t>за достижения в: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b="1" dirty="0" smtClean="0"/>
                        <a:t>- Науке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/>
                        <a:t>(11200– 16 800)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/>
                        <a:t>- </a:t>
                      </a:r>
                      <a:r>
                        <a:rPr lang="ru-RU" sz="1600" b="1" dirty="0" smtClean="0"/>
                        <a:t>Общественной деятельности </a:t>
                      </a:r>
                      <a:r>
                        <a:rPr lang="ru-RU" sz="1600" dirty="0" smtClean="0"/>
                        <a:t>(8400– 14 000)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/>
                        <a:t>- </a:t>
                      </a:r>
                      <a:r>
                        <a:rPr lang="ru-RU" sz="1600" b="1" dirty="0" smtClean="0"/>
                        <a:t>Спорте</a:t>
                      </a:r>
                      <a:r>
                        <a:rPr lang="ru-RU" sz="1600" dirty="0" smtClean="0"/>
                        <a:t> (11200)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/>
                        <a:t>- </a:t>
                      </a:r>
                      <a:r>
                        <a:rPr lang="ru-RU" sz="1600" b="1" dirty="0" smtClean="0"/>
                        <a:t>За отличную учебу</a:t>
                      </a:r>
                      <a:r>
                        <a:rPr lang="ru-RU" sz="1600" b="1" baseline="0" dirty="0" smtClean="0"/>
                        <a:t> </a:t>
                      </a:r>
                      <a:r>
                        <a:rPr lang="ru-RU" sz="1600" dirty="0" smtClean="0"/>
                        <a:t>(8400-14000)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7 000 рублей ГАС/ПГАС ежемесячно целый год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2-3 000 рублей плюсом к ГАС/ПГАС 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Общественникам и</a:t>
                      </a:r>
                    </a:p>
                    <a:p>
                      <a:r>
                        <a:rPr lang="ru-RU" sz="1600" b="1" dirty="0" smtClean="0"/>
                        <a:t>Талантам</a:t>
                      </a:r>
                    </a:p>
                    <a:p>
                      <a:r>
                        <a:rPr lang="ru-RU" sz="1600" dirty="0" smtClean="0"/>
                        <a:t> - В.В.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Терешковой или Ф.Г.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Волкова </a:t>
                      </a:r>
                    </a:p>
                    <a:p>
                      <a:r>
                        <a:rPr lang="ru-RU" sz="1600" dirty="0" smtClean="0"/>
                        <a:t>25 000</a:t>
                      </a:r>
                    </a:p>
                    <a:p>
                      <a:r>
                        <a:rPr lang="ru-RU" sz="1600" b="1" dirty="0" smtClean="0"/>
                        <a:t>Наука</a:t>
                      </a:r>
                    </a:p>
                    <a:p>
                      <a:r>
                        <a:rPr lang="ru-RU" sz="1600" dirty="0" smtClean="0"/>
                        <a:t> - именная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стипендия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Губернатора области</a:t>
                      </a:r>
                    </a:p>
                    <a:p>
                      <a:r>
                        <a:rPr lang="ru-RU" sz="1600" dirty="0" smtClean="0"/>
                        <a:t>35 000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3" y="4867302"/>
            <a:ext cx="9272820" cy="1761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75" y="365125"/>
            <a:ext cx="8591549" cy="13255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НАУЧНАЯ ДЕЯТЕЛЬНОСТЬ СТУДЕНТОВ ЯРГУ</a:t>
            </a:r>
            <a:endParaRPr lang="ru-RU" sz="2800" b="1" dirty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86397"/>
            <a:ext cx="7886700" cy="4833938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9 студенческих научных обществ (СНО) и советов </a:t>
            </a:r>
            <a:r>
              <a:rPr lang="ru-RU" sz="2400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молодых ученых </a:t>
            </a:r>
            <a:r>
              <a:rPr lang="ru-RU" sz="24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и специалистов (СМУС)</a:t>
            </a:r>
          </a:p>
          <a:p>
            <a:pPr marL="0" indent="0">
              <a:buNone/>
            </a:pPr>
            <a:endParaRPr lang="ru-RU" sz="2400" dirty="0" smtClean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                                              </a:t>
            </a:r>
          </a:p>
          <a:p>
            <a:pPr marL="0" indent="0">
              <a:buNone/>
            </a:pPr>
            <a:endParaRPr lang="ru-RU" sz="2400" dirty="0" smtClean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Наука </a:t>
            </a:r>
            <a:r>
              <a:rPr lang="ru-RU" sz="18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– это интересно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Наука </a:t>
            </a:r>
            <a:r>
              <a:rPr lang="ru-RU" sz="18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помогает поддерживать интерес к учебе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Успехи </a:t>
            </a:r>
            <a:r>
              <a:rPr lang="ru-RU" sz="18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в науке – возможность получить стипендию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Наука </a:t>
            </a:r>
            <a:r>
              <a:rPr lang="ru-RU" sz="18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– повод для путешествий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Опыт </a:t>
            </a:r>
            <a:r>
              <a:rPr lang="ru-RU" sz="18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в науке – бонус при поступлении в магистратуру</a:t>
            </a:r>
          </a:p>
        </p:txBody>
      </p:sp>
      <p:pic>
        <p:nvPicPr>
          <p:cNvPr id="7170" name="Picture 2" descr="D:\Рабочий стол\ЦЕНТР ИСТОК ОБЩЕЕ\0bpOIcv1BU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" y="2800071"/>
            <a:ext cx="1159651" cy="11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Рабочий стол\ЦЕНТР ИСТОК ОБЩЕЕ\BMP_7XmG_H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7" y="2595283"/>
            <a:ext cx="1277343" cy="151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Рабочий стол\ЦЕНТР ИСТОК ОБЩЕЕ\Yig6Qt4Q-z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69" y="2154012"/>
            <a:ext cx="1039631" cy="257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Рабочий стол\ЦЕНТР ИСТОК ОБЩЕЕ\xrtmrE1Hq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115" y="2453924"/>
            <a:ext cx="1399710" cy="19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Рабочий стол\ЦЕНТР ИСТОК ОБЩЕЕ\sA1LtASOHM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70" y="2780443"/>
            <a:ext cx="1144152" cy="114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Рабочий стол\ЦЕНТР ИСТОК ОБЩЕЕ\QjMgMkOTOA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53" y="2740826"/>
            <a:ext cx="1223387" cy="12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020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1724025" y="247650"/>
            <a:ext cx="5781675" cy="1100138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solidFill>
                  <a:srgbClr val="004E8F"/>
                </a:solidFill>
                <a:latin typeface="Arial" charset="0"/>
              </a:rPr>
              <a:t>ТОЧКА КИПЕНИЯ ЯРГУ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432222" y="1321570"/>
            <a:ext cx="3848683" cy="1588269"/>
          </a:xfrm>
        </p:spPr>
        <p:txBody>
          <a:bodyPr/>
          <a:lstStyle/>
          <a:p>
            <a:pPr indent="0" eaLnBrk="1" hangingPunct="1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Точка кипения </a:t>
            </a:r>
            <a:r>
              <a:rPr lang="ru-RU" sz="1800" b="1" dirty="0" err="1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ЯрГУ</a:t>
            </a:r>
            <a:r>
              <a:rPr lang="ru-RU" sz="1800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- развивающееся </a:t>
            </a:r>
            <a:r>
              <a:rPr lang="ru-RU" sz="1800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пространство совместной работы для обучающихся и сотрудников над проектами  будущего</a:t>
            </a:r>
            <a:r>
              <a:rPr lang="ru-RU" sz="1800" dirty="0" smtClean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800" dirty="0">
              <a:solidFill>
                <a:srgbClr val="004E8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4343400" y="4340522"/>
            <a:ext cx="418147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Коворкинг </a:t>
            </a:r>
            <a:r>
              <a:rPr lang="ru-RU" b="1" dirty="0" err="1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ЯрГУ</a:t>
            </a:r>
            <a:r>
              <a:rPr lang="ru-RU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 – открыт осенью 2018 года</a:t>
            </a:r>
          </a:p>
          <a:p>
            <a:r>
              <a:rPr lang="ru-RU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Точка кипения </a:t>
            </a:r>
            <a:r>
              <a:rPr lang="ru-RU" b="1" dirty="0" err="1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ЯрГУ</a:t>
            </a:r>
            <a:r>
              <a:rPr lang="ru-RU" b="1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4E8F"/>
                </a:solidFill>
                <a:latin typeface="Arial" pitchFamily="34" charset="0"/>
                <a:cs typeface="Arial" pitchFamily="34" charset="0"/>
              </a:rPr>
              <a:t>– открыта 21 мая 2019 года</a:t>
            </a:r>
          </a:p>
          <a:p>
            <a:pPr lvl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dirty="0">
                <a:solidFill>
                  <a:srgbClr val="004E8F"/>
                </a:solidFill>
                <a:latin typeface="Arial" pitchFamily="34"/>
                <a:ea typeface="Calibri" pitchFamily="1"/>
                <a:cs typeface="Times New Roman" pitchFamily="18"/>
              </a:rPr>
              <a:t>С момента присвоения статуса </a:t>
            </a:r>
          </a:p>
          <a:p>
            <a:pPr>
              <a:lnSpc>
                <a:spcPct val="107000"/>
              </a:lnSpc>
            </a:pPr>
            <a:r>
              <a:rPr lang="ru-RU" altLang="ru-RU" dirty="0">
                <a:solidFill>
                  <a:srgbClr val="004E8F"/>
                </a:solidFill>
                <a:latin typeface="Arial" pitchFamily="34"/>
                <a:ea typeface="Calibri" pitchFamily="1"/>
                <a:cs typeface="Times New Roman" pitchFamily="18"/>
              </a:rPr>
              <a:t>«</a:t>
            </a:r>
            <a:r>
              <a:rPr lang="ru-RU" altLang="ru-RU" dirty="0" smtClean="0">
                <a:solidFill>
                  <a:srgbClr val="004E8F"/>
                </a:solidFill>
                <a:latin typeface="Arial" pitchFamily="34"/>
                <a:ea typeface="Calibri" pitchFamily="1"/>
                <a:cs typeface="Times New Roman" pitchFamily="18"/>
              </a:rPr>
              <a:t>Точка кипения</a:t>
            </a:r>
            <a:r>
              <a:rPr lang="ru-RU" altLang="ru-RU" dirty="0">
                <a:solidFill>
                  <a:srgbClr val="004E8F"/>
                </a:solidFill>
                <a:latin typeface="Arial" pitchFamily="34"/>
                <a:ea typeface="Calibri" pitchFamily="1"/>
                <a:cs typeface="Times New Roman" pitchFamily="18"/>
              </a:rPr>
              <a:t>»: </a:t>
            </a:r>
            <a:r>
              <a:rPr lang="ru-RU" altLang="ru-RU" b="1" dirty="0">
                <a:solidFill>
                  <a:srgbClr val="004E8F"/>
                </a:solidFill>
                <a:latin typeface="Arial" pitchFamily="34"/>
                <a:ea typeface="Calibri" pitchFamily="1"/>
                <a:cs typeface="Times New Roman" pitchFamily="18"/>
              </a:rPr>
              <a:t>1746 человек, 123 мероприятия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dirty="0">
              <a:latin typeface="Times New Roman" pitchFamily="18" charset="0"/>
            </a:endParaRPr>
          </a:p>
        </p:txBody>
      </p:sp>
      <p:pic>
        <p:nvPicPr>
          <p:cNvPr id="25604" name="Picture 7" descr="o5KOfO5MwV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131027"/>
            <a:ext cx="4219576" cy="28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ltLjTWJGNB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01" y="3883775"/>
            <a:ext cx="3405188" cy="255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4" descr="60515468_2333299296709259_8347296401796890624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454" y="216738"/>
            <a:ext cx="1965241" cy="105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3351" y="2815709"/>
            <a:ext cx="523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4E8F"/>
                </a:solidFill>
              </a:rPr>
              <a:t>14 950 </a:t>
            </a:r>
            <a:r>
              <a:rPr lang="ru-RU" b="1" dirty="0" smtClean="0">
                <a:solidFill>
                  <a:srgbClr val="004E8F"/>
                </a:solidFill>
              </a:rPr>
              <a:t>000 - Сумма </a:t>
            </a:r>
            <a:r>
              <a:rPr lang="ru-RU" b="1" dirty="0">
                <a:solidFill>
                  <a:srgbClr val="004E8F"/>
                </a:solidFill>
              </a:rPr>
              <a:t>грантов </a:t>
            </a:r>
            <a:endParaRPr lang="ru-RU" b="1" dirty="0" smtClean="0">
              <a:solidFill>
                <a:srgbClr val="004E8F"/>
              </a:solidFill>
            </a:endParaRPr>
          </a:p>
          <a:p>
            <a:r>
              <a:rPr lang="ru-RU" b="1" dirty="0" smtClean="0">
                <a:solidFill>
                  <a:srgbClr val="004E8F"/>
                </a:solidFill>
              </a:rPr>
              <a:t>Точки </a:t>
            </a:r>
            <a:r>
              <a:rPr lang="ru-RU" b="1" dirty="0">
                <a:solidFill>
                  <a:srgbClr val="004E8F"/>
                </a:solidFill>
              </a:rPr>
              <a:t>кипения, полученных за 1 </a:t>
            </a:r>
            <a:r>
              <a:rPr lang="ru-RU" b="1" dirty="0" smtClean="0">
                <a:solidFill>
                  <a:srgbClr val="004E8F"/>
                </a:solidFill>
              </a:rPr>
              <a:t>год</a:t>
            </a:r>
            <a:endParaRPr lang="ru-RU" b="1" dirty="0">
              <a:solidFill>
                <a:srgbClr val="004E8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1638300" y="225425"/>
            <a:ext cx="5772150" cy="84455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4E8F"/>
                </a:solidFill>
                <a:latin typeface="Arial" charset="0"/>
              </a:rPr>
              <a:t>ВНЕУЧЕБНАЯ ДЕЯТЕЛЬНОСТЬ</a:t>
            </a:r>
          </a:p>
        </p:txBody>
      </p:sp>
      <p:sp>
        <p:nvSpPr>
          <p:cNvPr id="26626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171450" y="1069975"/>
            <a:ext cx="5133975" cy="3225800"/>
          </a:xfrm>
        </p:spPr>
        <p:txBody>
          <a:bodyPr/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«Российская студенческая весна»,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«</a:t>
            </a:r>
            <a:r>
              <a:rPr lang="ru-RU" altLang="ru-RU" sz="1800" dirty="0" err="1" smtClean="0">
                <a:solidFill>
                  <a:srgbClr val="004E8F"/>
                </a:solidFill>
                <a:latin typeface="Arial" charset="0"/>
              </a:rPr>
              <a:t>Студвесна</a:t>
            </a: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 </a:t>
            </a:r>
            <a:r>
              <a:rPr lang="ru-RU" altLang="ru-RU" sz="1800" dirty="0" err="1" smtClean="0">
                <a:solidFill>
                  <a:srgbClr val="004E8F"/>
                </a:solidFill>
                <a:latin typeface="Arial" charset="0"/>
              </a:rPr>
              <a:t>ЯрГУ</a:t>
            </a: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»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Неделя первокурсника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Парад студенчества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Всероссийский </a:t>
            </a:r>
            <a:r>
              <a:rPr lang="ru-RU" altLang="ru-RU" sz="1800" dirty="0" err="1" smtClean="0">
                <a:solidFill>
                  <a:srgbClr val="004E8F"/>
                </a:solidFill>
                <a:latin typeface="Arial" charset="0"/>
              </a:rPr>
              <a:t>студмарафон</a:t>
            </a:r>
            <a:endParaRPr lang="ru-RU" altLang="ru-RU" sz="1800" dirty="0" smtClean="0">
              <a:solidFill>
                <a:srgbClr val="004E8F"/>
              </a:solidFill>
              <a:latin typeface="Arial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«Международная модель ООН»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Лагерь «Лагуна», «Зимний»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Спортивное направление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Лига профкома КВН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Чемпионат </a:t>
            </a:r>
            <a:r>
              <a:rPr lang="ru-RU" altLang="ru-RU" sz="1800" dirty="0" err="1" smtClean="0">
                <a:solidFill>
                  <a:srgbClr val="004E8F"/>
                </a:solidFill>
                <a:latin typeface="Arial" charset="0"/>
              </a:rPr>
              <a:t>ЯрГУ</a:t>
            </a:r>
            <a:r>
              <a:rPr lang="ru-RU" altLang="ru-RU" sz="1800" dirty="0" smtClean="0">
                <a:solidFill>
                  <a:srgbClr val="004E8F"/>
                </a:solidFill>
                <a:latin typeface="Arial" charset="0"/>
              </a:rPr>
              <a:t> по </a:t>
            </a:r>
            <a:r>
              <a:rPr lang="ru-RU" altLang="ru-RU" sz="1800" dirty="0" err="1" smtClean="0">
                <a:solidFill>
                  <a:srgbClr val="004E8F"/>
                </a:solidFill>
                <a:latin typeface="Arial" charset="0"/>
              </a:rPr>
              <a:t>Черлидингу</a:t>
            </a:r>
            <a:endParaRPr lang="ru-RU" altLang="ru-RU" sz="1800" dirty="0" smtClean="0">
              <a:solidFill>
                <a:srgbClr val="004E8F"/>
              </a:solidFill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 smtClean="0">
              <a:latin typeface="Arial" charset="0"/>
              <a:cs typeface="Arial" charset="0"/>
            </a:endParaRPr>
          </a:p>
        </p:txBody>
      </p:sp>
      <p:pic>
        <p:nvPicPr>
          <p:cNvPr id="26627" name="Picture 18" descr="hvMvp-HM73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4149725"/>
            <a:ext cx="37766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6" descr="UT5JeksGZ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09675"/>
            <a:ext cx="396081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5" descr="Z29XJjcio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4149725"/>
            <a:ext cx="407987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7893</TotalTime>
  <Words>805</Words>
  <Application>Microsoft Office PowerPoint</Application>
  <PresentationFormat>Экран (4:3)</PresentationFormat>
  <Paragraphs>206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Microsoft YaHei</vt:lpstr>
      <vt:lpstr>MS PGothic</vt:lpstr>
      <vt:lpstr>Arial</vt:lpstr>
      <vt:lpstr>Calibri</vt:lpstr>
      <vt:lpstr>Calibri Light</vt:lpstr>
      <vt:lpstr>Mangal</vt:lpstr>
      <vt:lpstr>Times New Roman</vt:lpstr>
      <vt:lpstr>Wingdings</vt:lpstr>
      <vt:lpstr>Wingdings 3</vt:lpstr>
      <vt:lpstr>Тема Office</vt:lpstr>
      <vt:lpstr>      Ярославский государственный       университет им. П.Г. Демидова</vt:lpstr>
      <vt:lpstr>ИНФОРМАЦИЯ ОБ УНИВЕРСИТЕТЕ</vt:lpstr>
      <vt:lpstr>РЕЙТИНГИ  ВУЗА </vt:lpstr>
      <vt:lpstr>Презентация PowerPoint</vt:lpstr>
      <vt:lpstr>Презентация PowerPoint</vt:lpstr>
      <vt:lpstr>СТИПЕНДИИ</vt:lpstr>
      <vt:lpstr>НАУЧНАЯ ДЕЯТЕЛЬНОСТЬ СТУДЕНТОВ ЯРГУ</vt:lpstr>
      <vt:lpstr>ТОЧКА КИПЕНИЯ ЯРГУ</vt:lpstr>
      <vt:lpstr>ВНЕУЧЕБНАЯ ДЕЯТЕЛЬНОСТЬ</vt:lpstr>
      <vt:lpstr>ТВОРЧЕСКИЕ КОЛЛЕКТИВЫ И НАПРАВЛЕНИЯ</vt:lpstr>
      <vt:lpstr>СПОРТИВНЫЕ КЛУБЫ</vt:lpstr>
      <vt:lpstr>ВОЛОНТЕРСКИЙ КОРПУС ЯРГУ</vt:lpstr>
      <vt:lpstr>ТОЛЬКО В ЯРГУ</vt:lpstr>
      <vt:lpstr>ПРИЕМНАЯ КОМИССИЯ</vt:lpstr>
      <vt:lpstr>ПРИЕМНАЯ КОМИССИЯ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Michael Chistyakov</dc:creator>
  <cp:lastModifiedBy>Цофина Юлия Александровна</cp:lastModifiedBy>
  <cp:revision>65</cp:revision>
  <dcterms:created xsi:type="dcterms:W3CDTF">2018-10-18T13:30:08Z</dcterms:created>
  <dcterms:modified xsi:type="dcterms:W3CDTF">2020-11-17T14:45:05Z</dcterms:modified>
</cp:coreProperties>
</file>